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51" r:id="rId1"/>
    <p:sldMasterId id="2147483816" r:id="rId2"/>
    <p:sldMasterId id="2147483828" r:id="rId3"/>
  </p:sldMasterIdLst>
  <p:notesMasterIdLst>
    <p:notesMasterId r:id="rId34"/>
  </p:notesMasterIdLst>
  <p:handoutMasterIdLst>
    <p:handoutMasterId r:id="rId35"/>
  </p:handoutMasterIdLst>
  <p:sldIdLst>
    <p:sldId id="465" r:id="rId4"/>
    <p:sldId id="466" r:id="rId5"/>
    <p:sldId id="334" r:id="rId6"/>
    <p:sldId id="339" r:id="rId7"/>
    <p:sldId id="340" r:id="rId8"/>
    <p:sldId id="341" r:id="rId9"/>
    <p:sldId id="445" r:id="rId10"/>
    <p:sldId id="397" r:id="rId11"/>
    <p:sldId id="442" r:id="rId12"/>
    <p:sldId id="443" r:id="rId13"/>
    <p:sldId id="399" r:id="rId14"/>
    <p:sldId id="344" r:id="rId15"/>
    <p:sldId id="444" r:id="rId16"/>
    <p:sldId id="346" r:id="rId17"/>
    <p:sldId id="349" r:id="rId18"/>
    <p:sldId id="352" r:id="rId19"/>
    <p:sldId id="381" r:id="rId20"/>
    <p:sldId id="353" r:id="rId21"/>
    <p:sldId id="354" r:id="rId22"/>
    <p:sldId id="355" r:id="rId23"/>
    <p:sldId id="356" r:id="rId24"/>
    <p:sldId id="357" r:id="rId25"/>
    <p:sldId id="358" r:id="rId26"/>
    <p:sldId id="449" r:id="rId27"/>
    <p:sldId id="452" r:id="rId28"/>
    <p:sldId id="453" r:id="rId29"/>
    <p:sldId id="454" r:id="rId30"/>
    <p:sldId id="455" r:id="rId31"/>
    <p:sldId id="446" r:id="rId32"/>
    <p:sldId id="467" r:id="rId33"/>
  </p:sldIdLst>
  <p:sldSz cx="9144000" cy="6858000" type="screen4x3"/>
  <p:notesSz cx="7099300" cy="10234613"/>
  <p:embeddedFontLst>
    <p:embeddedFont>
      <p:font typeface="MS PGothic" panose="020B0600070205080204" pitchFamily="34" charset="-128"/>
      <p:regular r:id="rId36"/>
    </p:embeddedFont>
    <p:embeddedFont>
      <p:font typeface="Comic Sans MS" panose="030F0702030302020204" pitchFamily="66" charset="0"/>
      <p:regular r:id="rId37"/>
      <p:bold r:id="rId38"/>
    </p:embeddedFont>
  </p:embeddedFont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DE0BD"/>
    <a:srgbClr val="F983C1"/>
    <a:srgbClr val="00CC99"/>
    <a:srgbClr val="FCC98C"/>
    <a:srgbClr val="FFCCFF"/>
    <a:srgbClr val="CCFF99"/>
    <a:srgbClr val="CCFFFF"/>
    <a:srgbClr val="C7D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1385" autoAdjust="0"/>
    <p:restoredTop sz="91539" autoAdjust="0"/>
  </p:normalViewPr>
  <p:slideViewPr>
    <p:cSldViewPr>
      <p:cViewPr>
        <p:scale>
          <a:sx n="111" d="100"/>
          <a:sy n="111" d="100"/>
        </p:scale>
        <p:origin x="-870" y="-1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75" d="100"/>
          <a:sy n="75" d="100"/>
        </p:scale>
        <p:origin x="-2130" y="-252"/>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notesMaster" Target="notesMasters/notesMaster1.xml"/><Relationship Id="rId42"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2.fntdata"/><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1.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5" Type="http://schemas.openxmlformats.org/officeDocument/2006/relationships/image" Target="../media/image49.wmf"/><Relationship Id="rId4" Type="http://schemas.openxmlformats.org/officeDocument/2006/relationships/image" Target="../media/image4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 Id="rId4"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4"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wmf"/><Relationship Id="rId2" Type="http://schemas.openxmlformats.org/officeDocument/2006/relationships/image" Target="../media/image19.wmf"/><Relationship Id="rId1" Type="http://schemas.openxmlformats.org/officeDocument/2006/relationships/image" Target="../media/image18.wmf"/><Relationship Id="rId6" Type="http://schemas.openxmlformats.org/officeDocument/2006/relationships/image" Target="../media/image23.wmf"/><Relationship Id="rId5" Type="http://schemas.openxmlformats.org/officeDocument/2006/relationships/image" Target="../media/image22.wmf"/><Relationship Id="rId4"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30.wmf"/><Relationship Id="rId1" Type="http://schemas.openxmlformats.org/officeDocument/2006/relationships/image" Target="../media/image29.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31.wmf"/><Relationship Id="rId1" Type="http://schemas.openxmlformats.org/officeDocument/2006/relationships/image" Target="../media/image22.wmf"/><Relationship Id="rId5" Type="http://schemas.openxmlformats.org/officeDocument/2006/relationships/image" Target="../media/image32.wmf"/><Relationship Id="rId4" Type="http://schemas.openxmlformats.org/officeDocument/2006/relationships/image" Target="../media/image2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wmf"/><Relationship Id="rId1" Type="http://schemas.openxmlformats.org/officeDocument/2006/relationships/image" Target="../media/image33.wmf"/><Relationship Id="rId5" Type="http://schemas.openxmlformats.org/officeDocument/2006/relationships/image" Target="../media/image37.wmf"/><Relationship Id="rId4" Type="http://schemas.openxmlformats.org/officeDocument/2006/relationships/image" Target="../media/image3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5"/>
          <p:cNvSpPr>
            <a:spLocks noChangeArrowheads="1"/>
          </p:cNvSpPr>
          <p:nvPr/>
        </p:nvSpPr>
        <p:spPr bwMode="auto">
          <a:xfrm>
            <a:off x="79375" y="9875838"/>
            <a:ext cx="69405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038" tIns="49519" rIns="99038" bIns="49519"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en-US" altLang="en-US" smtClean="0"/>
          </a:p>
        </p:txBody>
      </p:sp>
      <p:sp>
        <p:nvSpPr>
          <p:cNvPr id="91139" name="Line 7"/>
          <p:cNvSpPr>
            <a:spLocks noChangeShapeType="1"/>
          </p:cNvSpPr>
          <p:nvPr/>
        </p:nvSpPr>
        <p:spPr bwMode="auto">
          <a:xfrm>
            <a:off x="858838" y="9807575"/>
            <a:ext cx="581977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lIns="99038" tIns="49519" rIns="99038" bIns="49519" anchor="ctr"/>
          <a:lstStyle/>
          <a:p>
            <a:endParaRPr lang="en-US"/>
          </a:p>
        </p:txBody>
      </p:sp>
      <p:sp>
        <p:nvSpPr>
          <p:cNvPr id="60420" name="Rectangle 9"/>
          <p:cNvSpPr>
            <a:spLocks noChangeArrowheads="1"/>
          </p:cNvSpPr>
          <p:nvPr/>
        </p:nvSpPr>
        <p:spPr bwMode="auto">
          <a:xfrm>
            <a:off x="74613" y="63500"/>
            <a:ext cx="69500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8007" tIns="48144" rIns="98007" bIns="48144">
            <a:spAutoFit/>
          </a:bodyPr>
          <a:lstStyle>
            <a:lvl1pPr eaLnBrk="0" hangingPunct="0">
              <a:tabLst>
                <a:tab pos="307975" algn="l"/>
                <a:tab pos="3527425" algn="ctr"/>
                <a:tab pos="6994525" algn="r"/>
              </a:tabLst>
              <a:defRPr sz="2400">
                <a:solidFill>
                  <a:schemeClr val="tx1"/>
                </a:solidFill>
                <a:latin typeface="Arial" charset="0"/>
              </a:defRPr>
            </a:lvl1pPr>
            <a:lvl2pPr marL="742950" indent="-285750" eaLnBrk="0" hangingPunct="0">
              <a:tabLst>
                <a:tab pos="307975" algn="l"/>
                <a:tab pos="3527425" algn="ctr"/>
                <a:tab pos="6994525" algn="r"/>
              </a:tabLst>
              <a:defRPr sz="2400">
                <a:solidFill>
                  <a:schemeClr val="tx1"/>
                </a:solidFill>
                <a:latin typeface="Arial" charset="0"/>
              </a:defRPr>
            </a:lvl2pPr>
            <a:lvl3pPr marL="1143000" indent="-228600" eaLnBrk="0" hangingPunct="0">
              <a:tabLst>
                <a:tab pos="307975" algn="l"/>
                <a:tab pos="3527425" algn="ctr"/>
                <a:tab pos="6994525" algn="r"/>
              </a:tabLst>
              <a:defRPr sz="2400">
                <a:solidFill>
                  <a:schemeClr val="tx1"/>
                </a:solidFill>
                <a:latin typeface="Arial" charset="0"/>
              </a:defRPr>
            </a:lvl3pPr>
            <a:lvl4pPr marL="1600200" indent="-228600" eaLnBrk="0" hangingPunct="0">
              <a:tabLst>
                <a:tab pos="307975" algn="l"/>
                <a:tab pos="3527425" algn="ctr"/>
                <a:tab pos="6994525" algn="r"/>
              </a:tabLst>
              <a:defRPr sz="2400">
                <a:solidFill>
                  <a:schemeClr val="tx1"/>
                </a:solidFill>
                <a:latin typeface="Arial" charset="0"/>
              </a:defRPr>
            </a:lvl4pPr>
            <a:lvl5pPr marL="2057400" indent="-228600" eaLnBrk="0" hangingPunct="0">
              <a:tabLst>
                <a:tab pos="307975" algn="l"/>
                <a:tab pos="3527425" algn="ctr"/>
                <a:tab pos="6994525" algn="r"/>
              </a:tabLst>
              <a:defRPr sz="2400">
                <a:solidFill>
                  <a:schemeClr val="tx1"/>
                </a:solidFill>
                <a:latin typeface="Arial" charset="0"/>
              </a:defRPr>
            </a:lvl5pPr>
            <a:lvl6pPr marL="2514600" indent="-228600" eaLnBrk="0" fontAlgn="base" hangingPunct="0">
              <a:spcBef>
                <a:spcPct val="0"/>
              </a:spcBef>
              <a:spcAft>
                <a:spcPct val="0"/>
              </a:spcAft>
              <a:tabLst>
                <a:tab pos="307975" algn="l"/>
                <a:tab pos="3527425" algn="ctr"/>
                <a:tab pos="6994525" algn="r"/>
              </a:tabLst>
              <a:defRPr sz="2400">
                <a:solidFill>
                  <a:schemeClr val="tx1"/>
                </a:solidFill>
                <a:latin typeface="Arial" charset="0"/>
              </a:defRPr>
            </a:lvl6pPr>
            <a:lvl7pPr marL="2971800" indent="-228600" eaLnBrk="0" fontAlgn="base" hangingPunct="0">
              <a:spcBef>
                <a:spcPct val="0"/>
              </a:spcBef>
              <a:spcAft>
                <a:spcPct val="0"/>
              </a:spcAft>
              <a:tabLst>
                <a:tab pos="307975" algn="l"/>
                <a:tab pos="3527425" algn="ctr"/>
                <a:tab pos="6994525" algn="r"/>
              </a:tabLst>
              <a:defRPr sz="2400">
                <a:solidFill>
                  <a:schemeClr val="tx1"/>
                </a:solidFill>
                <a:latin typeface="Arial" charset="0"/>
              </a:defRPr>
            </a:lvl7pPr>
            <a:lvl8pPr marL="3429000" indent="-228600" eaLnBrk="0" fontAlgn="base" hangingPunct="0">
              <a:spcBef>
                <a:spcPct val="0"/>
              </a:spcBef>
              <a:spcAft>
                <a:spcPct val="0"/>
              </a:spcAft>
              <a:tabLst>
                <a:tab pos="307975" algn="l"/>
                <a:tab pos="3527425" algn="ctr"/>
                <a:tab pos="6994525" algn="r"/>
              </a:tabLst>
              <a:defRPr sz="2400">
                <a:solidFill>
                  <a:schemeClr val="tx1"/>
                </a:solidFill>
                <a:latin typeface="Arial" charset="0"/>
              </a:defRPr>
            </a:lvl8pPr>
            <a:lvl9pPr marL="3886200" indent="-228600" eaLnBrk="0" fontAlgn="base" hangingPunct="0">
              <a:spcBef>
                <a:spcPct val="0"/>
              </a:spcBef>
              <a:spcAft>
                <a:spcPct val="0"/>
              </a:spcAft>
              <a:tabLst>
                <a:tab pos="307975" algn="l"/>
                <a:tab pos="3527425" algn="ctr"/>
                <a:tab pos="6994525" algn="r"/>
              </a:tabLst>
              <a:defRPr sz="2400">
                <a:solidFill>
                  <a:schemeClr val="tx1"/>
                </a:solidFill>
                <a:latin typeface="Arial" charset="0"/>
              </a:defRPr>
            </a:lvl9pPr>
          </a:lstStyle>
          <a:p>
            <a:pPr>
              <a:defRPr/>
            </a:pPr>
            <a:r>
              <a:rPr lang="en-US" altLang="en-US" sz="1300" smtClean="0"/>
              <a:t>	Chapter 11		 11-</a:t>
            </a:r>
            <a:fld id="{8C76C5ED-9D88-49ED-A5E0-7949628D6360}" type="slidenum">
              <a:rPr lang="en-US" altLang="en-US" sz="1300" smtClean="0"/>
              <a:pPr>
                <a:defRPr/>
              </a:pPr>
              <a:t>‹#›</a:t>
            </a:fld>
            <a:endParaRPr lang="en-US" altLang="en-US" sz="1300" smtClean="0"/>
          </a:p>
        </p:txBody>
      </p:sp>
      <p:sp>
        <p:nvSpPr>
          <p:cNvPr id="60421" name="Rectangle 10"/>
          <p:cNvSpPr>
            <a:spLocks noChangeArrowheads="1"/>
          </p:cNvSpPr>
          <p:nvPr/>
        </p:nvSpPr>
        <p:spPr bwMode="auto">
          <a:xfrm>
            <a:off x="74613" y="9871075"/>
            <a:ext cx="69500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8007" tIns="48144" rIns="98007" bIns="48144">
            <a:spAutoFit/>
          </a:bodyPr>
          <a:lstStyle>
            <a:lvl1pPr eaLnBrk="0" hangingPunct="0">
              <a:tabLst>
                <a:tab pos="307975" algn="l"/>
                <a:tab pos="6994525" algn="r"/>
              </a:tabLst>
              <a:defRPr sz="2400">
                <a:solidFill>
                  <a:schemeClr val="tx1"/>
                </a:solidFill>
                <a:latin typeface="Arial" charset="0"/>
              </a:defRPr>
            </a:lvl1pPr>
            <a:lvl2pPr marL="742950" indent="-285750" eaLnBrk="0" hangingPunct="0">
              <a:tabLst>
                <a:tab pos="307975" algn="l"/>
                <a:tab pos="6994525" algn="r"/>
              </a:tabLst>
              <a:defRPr sz="2400">
                <a:solidFill>
                  <a:schemeClr val="tx1"/>
                </a:solidFill>
                <a:latin typeface="Arial" charset="0"/>
              </a:defRPr>
            </a:lvl2pPr>
            <a:lvl3pPr marL="1143000" indent="-228600" eaLnBrk="0" hangingPunct="0">
              <a:tabLst>
                <a:tab pos="307975" algn="l"/>
                <a:tab pos="6994525" algn="r"/>
              </a:tabLst>
              <a:defRPr sz="2400">
                <a:solidFill>
                  <a:schemeClr val="tx1"/>
                </a:solidFill>
                <a:latin typeface="Arial" charset="0"/>
              </a:defRPr>
            </a:lvl3pPr>
            <a:lvl4pPr marL="1600200" indent="-228600" eaLnBrk="0" hangingPunct="0">
              <a:tabLst>
                <a:tab pos="307975" algn="l"/>
                <a:tab pos="6994525" algn="r"/>
              </a:tabLst>
              <a:defRPr sz="2400">
                <a:solidFill>
                  <a:schemeClr val="tx1"/>
                </a:solidFill>
                <a:latin typeface="Arial" charset="0"/>
              </a:defRPr>
            </a:lvl4pPr>
            <a:lvl5pPr marL="2057400" indent="-228600" eaLnBrk="0" hangingPunct="0">
              <a:tabLst>
                <a:tab pos="307975" algn="l"/>
                <a:tab pos="6994525" algn="r"/>
              </a:tabLst>
              <a:defRPr sz="2400">
                <a:solidFill>
                  <a:schemeClr val="tx1"/>
                </a:solidFill>
                <a:latin typeface="Arial" charset="0"/>
              </a:defRPr>
            </a:lvl5pPr>
            <a:lvl6pPr marL="2514600" indent="-228600" eaLnBrk="0" fontAlgn="base" hangingPunct="0">
              <a:spcBef>
                <a:spcPct val="0"/>
              </a:spcBef>
              <a:spcAft>
                <a:spcPct val="0"/>
              </a:spcAft>
              <a:tabLst>
                <a:tab pos="307975" algn="l"/>
                <a:tab pos="6994525" algn="r"/>
              </a:tabLst>
              <a:defRPr sz="2400">
                <a:solidFill>
                  <a:schemeClr val="tx1"/>
                </a:solidFill>
                <a:latin typeface="Arial" charset="0"/>
              </a:defRPr>
            </a:lvl6pPr>
            <a:lvl7pPr marL="2971800" indent="-228600" eaLnBrk="0" fontAlgn="base" hangingPunct="0">
              <a:spcBef>
                <a:spcPct val="0"/>
              </a:spcBef>
              <a:spcAft>
                <a:spcPct val="0"/>
              </a:spcAft>
              <a:tabLst>
                <a:tab pos="307975" algn="l"/>
                <a:tab pos="6994525" algn="r"/>
              </a:tabLst>
              <a:defRPr sz="2400">
                <a:solidFill>
                  <a:schemeClr val="tx1"/>
                </a:solidFill>
                <a:latin typeface="Arial" charset="0"/>
              </a:defRPr>
            </a:lvl7pPr>
            <a:lvl8pPr marL="3429000" indent="-228600" eaLnBrk="0" fontAlgn="base" hangingPunct="0">
              <a:spcBef>
                <a:spcPct val="0"/>
              </a:spcBef>
              <a:spcAft>
                <a:spcPct val="0"/>
              </a:spcAft>
              <a:tabLst>
                <a:tab pos="307975" algn="l"/>
                <a:tab pos="6994525" algn="r"/>
              </a:tabLst>
              <a:defRPr sz="2400">
                <a:solidFill>
                  <a:schemeClr val="tx1"/>
                </a:solidFill>
                <a:latin typeface="Arial" charset="0"/>
              </a:defRPr>
            </a:lvl8pPr>
            <a:lvl9pPr marL="3886200" indent="-228600" eaLnBrk="0" fontAlgn="base" hangingPunct="0">
              <a:spcBef>
                <a:spcPct val="0"/>
              </a:spcBef>
              <a:spcAft>
                <a:spcPct val="0"/>
              </a:spcAft>
              <a:tabLst>
                <a:tab pos="307975" algn="l"/>
                <a:tab pos="6994525" algn="r"/>
              </a:tabLst>
              <a:defRPr sz="2400">
                <a:solidFill>
                  <a:schemeClr val="tx1"/>
                </a:solidFill>
                <a:latin typeface="Arial" charset="0"/>
              </a:defRPr>
            </a:lvl9pPr>
          </a:lstStyle>
          <a:p>
            <a:pPr>
              <a:defRPr/>
            </a:pPr>
            <a:r>
              <a:rPr lang="en-US" altLang="en-US" sz="1100" smtClean="0"/>
              <a:t>Basic Business Statistics, 10/e	© 2006 Prentice Hall, Inc.</a:t>
            </a:r>
          </a:p>
        </p:txBody>
      </p:sp>
    </p:spTree>
    <p:extLst>
      <p:ext uri="{BB962C8B-B14F-4D97-AF65-F5344CB8AC3E}">
        <p14:creationId xmlns:p14="http://schemas.microsoft.com/office/powerpoint/2010/main" val="20421895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46150" y="3667125"/>
            <a:ext cx="5207000" cy="5800725"/>
          </a:xfrm>
          <a:prstGeom prst="rect">
            <a:avLst/>
          </a:prstGeom>
          <a:noFill/>
          <a:ln w="12700">
            <a:noFill/>
            <a:miter lim="800000"/>
            <a:headEnd/>
            <a:tailEnd/>
          </a:ln>
          <a:effectLst/>
        </p:spPr>
        <p:txBody>
          <a:bodyPr vert="horz" wrap="square" lIns="98007" tIns="48144" rIns="98007" bIns="48144" numCol="1" anchor="t" anchorCtr="0" compatLnSpc="1">
            <a:prstTxWarp prst="textNoShape">
              <a:avLst/>
            </a:prstTxWarp>
          </a:bodyPr>
          <a:lstStyle/>
          <a:p>
            <a:pPr lvl="0"/>
            <a:r>
              <a:rPr lang="en-US" noProof="0" smtClean="0"/>
              <a:t>Click to edit Master notes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9395" name="Rectangle 3"/>
          <p:cNvSpPr>
            <a:spLocks noGrp="1" noRot="1" noChangeAspect="1" noChangeArrowheads="1" noTextEdit="1"/>
          </p:cNvSpPr>
          <p:nvPr>
            <p:ph type="sldImg" idx="2"/>
          </p:nvPr>
        </p:nvSpPr>
        <p:spPr bwMode="auto">
          <a:xfrm>
            <a:off x="1604963" y="598488"/>
            <a:ext cx="3968750" cy="297656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59396" name="Line 4"/>
          <p:cNvSpPr>
            <a:spLocks noChangeShapeType="1"/>
          </p:cNvSpPr>
          <p:nvPr/>
        </p:nvSpPr>
        <p:spPr bwMode="auto">
          <a:xfrm>
            <a:off x="1160463" y="4010025"/>
            <a:ext cx="4821237"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lIns="99038" tIns="49519" rIns="99038" bIns="49519" anchor="ctr"/>
          <a:lstStyle/>
          <a:p>
            <a:endParaRPr lang="en-US"/>
          </a:p>
        </p:txBody>
      </p:sp>
      <p:sp>
        <p:nvSpPr>
          <p:cNvPr id="59397" name="Line 5"/>
          <p:cNvSpPr>
            <a:spLocks noChangeShapeType="1"/>
          </p:cNvSpPr>
          <p:nvPr/>
        </p:nvSpPr>
        <p:spPr bwMode="auto">
          <a:xfrm>
            <a:off x="1160463" y="4349750"/>
            <a:ext cx="4821237"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lIns="99038" tIns="49519" rIns="99038" bIns="49519" anchor="ctr"/>
          <a:lstStyle/>
          <a:p>
            <a:endParaRPr lang="en-US"/>
          </a:p>
        </p:txBody>
      </p:sp>
      <p:sp>
        <p:nvSpPr>
          <p:cNvPr id="59398" name="Line 6"/>
          <p:cNvSpPr>
            <a:spLocks noChangeShapeType="1"/>
          </p:cNvSpPr>
          <p:nvPr/>
        </p:nvSpPr>
        <p:spPr bwMode="auto">
          <a:xfrm>
            <a:off x="1160463" y="4691063"/>
            <a:ext cx="4821237"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lIns="99038" tIns="49519" rIns="99038" bIns="49519" anchor="ctr"/>
          <a:lstStyle/>
          <a:p>
            <a:endParaRPr lang="en-US"/>
          </a:p>
        </p:txBody>
      </p:sp>
      <p:sp>
        <p:nvSpPr>
          <p:cNvPr id="59399" name="Line 7"/>
          <p:cNvSpPr>
            <a:spLocks noChangeShapeType="1"/>
          </p:cNvSpPr>
          <p:nvPr/>
        </p:nvSpPr>
        <p:spPr bwMode="auto">
          <a:xfrm>
            <a:off x="1160463" y="5032375"/>
            <a:ext cx="4821237"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lIns="99038" tIns="49519" rIns="99038" bIns="49519" anchor="ctr"/>
          <a:lstStyle/>
          <a:p>
            <a:endParaRPr lang="en-US"/>
          </a:p>
        </p:txBody>
      </p:sp>
      <p:sp>
        <p:nvSpPr>
          <p:cNvPr id="59400" name="Line 8"/>
          <p:cNvSpPr>
            <a:spLocks noChangeShapeType="1"/>
          </p:cNvSpPr>
          <p:nvPr/>
        </p:nvSpPr>
        <p:spPr bwMode="auto">
          <a:xfrm>
            <a:off x="1160463" y="5372100"/>
            <a:ext cx="4821237"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lIns="99038" tIns="49519" rIns="99038" bIns="49519" anchor="ctr"/>
          <a:lstStyle/>
          <a:p>
            <a:endParaRPr lang="en-US"/>
          </a:p>
        </p:txBody>
      </p:sp>
      <p:sp>
        <p:nvSpPr>
          <p:cNvPr id="59401" name="Line 9"/>
          <p:cNvSpPr>
            <a:spLocks noChangeShapeType="1"/>
          </p:cNvSpPr>
          <p:nvPr/>
        </p:nvSpPr>
        <p:spPr bwMode="auto">
          <a:xfrm>
            <a:off x="1160463" y="5715000"/>
            <a:ext cx="4821237"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lIns="99038" tIns="49519" rIns="99038" bIns="49519" anchor="ctr"/>
          <a:lstStyle/>
          <a:p>
            <a:endParaRPr lang="en-US"/>
          </a:p>
        </p:txBody>
      </p:sp>
      <p:sp>
        <p:nvSpPr>
          <p:cNvPr id="59402" name="Line 10"/>
          <p:cNvSpPr>
            <a:spLocks noChangeShapeType="1"/>
          </p:cNvSpPr>
          <p:nvPr/>
        </p:nvSpPr>
        <p:spPr bwMode="auto">
          <a:xfrm>
            <a:off x="1160463" y="5715000"/>
            <a:ext cx="4821237"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lIns="99038" tIns="49519" rIns="99038" bIns="49519" anchor="ctr"/>
          <a:lstStyle/>
          <a:p>
            <a:endParaRPr lang="en-US"/>
          </a:p>
        </p:txBody>
      </p:sp>
      <p:sp>
        <p:nvSpPr>
          <p:cNvPr id="59403" name="Line 11"/>
          <p:cNvSpPr>
            <a:spLocks noChangeShapeType="1"/>
          </p:cNvSpPr>
          <p:nvPr/>
        </p:nvSpPr>
        <p:spPr bwMode="auto">
          <a:xfrm>
            <a:off x="1160463" y="6056313"/>
            <a:ext cx="4821237"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lIns="99038" tIns="49519" rIns="99038" bIns="49519" anchor="ctr"/>
          <a:lstStyle/>
          <a:p>
            <a:endParaRPr lang="en-US"/>
          </a:p>
        </p:txBody>
      </p:sp>
      <p:sp>
        <p:nvSpPr>
          <p:cNvPr id="59404" name="Line 12"/>
          <p:cNvSpPr>
            <a:spLocks noChangeShapeType="1"/>
          </p:cNvSpPr>
          <p:nvPr/>
        </p:nvSpPr>
        <p:spPr bwMode="auto">
          <a:xfrm>
            <a:off x="1160463" y="6396038"/>
            <a:ext cx="4821237"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lIns="99038" tIns="49519" rIns="99038" bIns="49519" anchor="ctr"/>
          <a:lstStyle/>
          <a:p>
            <a:endParaRPr lang="en-US"/>
          </a:p>
        </p:txBody>
      </p:sp>
      <p:sp>
        <p:nvSpPr>
          <p:cNvPr id="59405" name="Line 13"/>
          <p:cNvSpPr>
            <a:spLocks noChangeShapeType="1"/>
          </p:cNvSpPr>
          <p:nvPr/>
        </p:nvSpPr>
        <p:spPr bwMode="auto">
          <a:xfrm>
            <a:off x="1160463" y="6737350"/>
            <a:ext cx="4821237"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lIns="99038" tIns="49519" rIns="99038" bIns="49519" anchor="ctr"/>
          <a:lstStyle/>
          <a:p>
            <a:endParaRPr lang="en-US"/>
          </a:p>
        </p:txBody>
      </p:sp>
      <p:sp>
        <p:nvSpPr>
          <p:cNvPr id="59406" name="Line 14"/>
          <p:cNvSpPr>
            <a:spLocks noChangeShapeType="1"/>
          </p:cNvSpPr>
          <p:nvPr/>
        </p:nvSpPr>
        <p:spPr bwMode="auto">
          <a:xfrm>
            <a:off x="1160463" y="7078663"/>
            <a:ext cx="4821237"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lIns="99038" tIns="49519" rIns="99038" bIns="49519" anchor="ctr"/>
          <a:lstStyle/>
          <a:p>
            <a:endParaRPr lang="en-US"/>
          </a:p>
        </p:txBody>
      </p:sp>
      <p:sp>
        <p:nvSpPr>
          <p:cNvPr id="59407" name="Line 15"/>
          <p:cNvSpPr>
            <a:spLocks noChangeShapeType="1"/>
          </p:cNvSpPr>
          <p:nvPr/>
        </p:nvSpPr>
        <p:spPr bwMode="auto">
          <a:xfrm>
            <a:off x="1160463" y="7421563"/>
            <a:ext cx="4821237"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lIns="99038" tIns="49519" rIns="99038" bIns="49519" anchor="ctr"/>
          <a:lstStyle/>
          <a:p>
            <a:endParaRPr lang="en-US"/>
          </a:p>
        </p:txBody>
      </p:sp>
      <p:sp>
        <p:nvSpPr>
          <p:cNvPr id="59408" name="Line 16"/>
          <p:cNvSpPr>
            <a:spLocks noChangeShapeType="1"/>
          </p:cNvSpPr>
          <p:nvPr/>
        </p:nvSpPr>
        <p:spPr bwMode="auto">
          <a:xfrm>
            <a:off x="1160463" y="7761288"/>
            <a:ext cx="4821237"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lIns="99038" tIns="49519" rIns="99038" bIns="49519" anchor="ctr"/>
          <a:lstStyle/>
          <a:p>
            <a:endParaRPr lang="en-US"/>
          </a:p>
        </p:txBody>
      </p:sp>
      <p:sp>
        <p:nvSpPr>
          <p:cNvPr id="59409" name="Line 17"/>
          <p:cNvSpPr>
            <a:spLocks noChangeShapeType="1"/>
          </p:cNvSpPr>
          <p:nvPr/>
        </p:nvSpPr>
        <p:spPr bwMode="auto">
          <a:xfrm>
            <a:off x="1160463" y="8102600"/>
            <a:ext cx="4821237"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lIns="99038" tIns="49519" rIns="99038" bIns="49519" anchor="ctr"/>
          <a:lstStyle/>
          <a:p>
            <a:endParaRPr lang="en-US"/>
          </a:p>
        </p:txBody>
      </p:sp>
      <p:sp>
        <p:nvSpPr>
          <p:cNvPr id="59410" name="Line 18"/>
          <p:cNvSpPr>
            <a:spLocks noChangeShapeType="1"/>
          </p:cNvSpPr>
          <p:nvPr/>
        </p:nvSpPr>
        <p:spPr bwMode="auto">
          <a:xfrm>
            <a:off x="1160463" y="8443913"/>
            <a:ext cx="4821237"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lIns="99038" tIns="49519" rIns="99038" bIns="49519" anchor="ctr"/>
          <a:lstStyle/>
          <a:p>
            <a:endParaRPr lang="en-US"/>
          </a:p>
        </p:txBody>
      </p:sp>
      <p:sp>
        <p:nvSpPr>
          <p:cNvPr id="59411" name="Line 19"/>
          <p:cNvSpPr>
            <a:spLocks noChangeShapeType="1"/>
          </p:cNvSpPr>
          <p:nvPr/>
        </p:nvSpPr>
        <p:spPr bwMode="auto">
          <a:xfrm>
            <a:off x="1160463" y="8783638"/>
            <a:ext cx="4821237"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lIns="99038" tIns="49519" rIns="99038" bIns="49519" anchor="ctr"/>
          <a:lstStyle/>
          <a:p>
            <a:endParaRPr lang="en-US"/>
          </a:p>
        </p:txBody>
      </p:sp>
      <p:sp>
        <p:nvSpPr>
          <p:cNvPr id="59412" name="Line 20"/>
          <p:cNvSpPr>
            <a:spLocks noChangeShapeType="1"/>
          </p:cNvSpPr>
          <p:nvPr/>
        </p:nvSpPr>
        <p:spPr bwMode="auto">
          <a:xfrm>
            <a:off x="1160463" y="9126538"/>
            <a:ext cx="4821237"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lIns="99038" tIns="49519" rIns="99038" bIns="49519" anchor="ctr"/>
          <a:lstStyle/>
          <a:p>
            <a:endParaRPr lang="en-US"/>
          </a:p>
        </p:txBody>
      </p:sp>
      <p:sp>
        <p:nvSpPr>
          <p:cNvPr id="59413" name="Line 21"/>
          <p:cNvSpPr>
            <a:spLocks noChangeShapeType="1"/>
          </p:cNvSpPr>
          <p:nvPr/>
        </p:nvSpPr>
        <p:spPr bwMode="auto">
          <a:xfrm>
            <a:off x="1160463" y="9467850"/>
            <a:ext cx="4821237"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lIns="99038" tIns="49519" rIns="99038" bIns="49519" anchor="ctr"/>
          <a:lstStyle/>
          <a:p>
            <a:endParaRPr lang="en-US"/>
          </a:p>
        </p:txBody>
      </p:sp>
      <p:sp>
        <p:nvSpPr>
          <p:cNvPr id="59414" name="Line 24"/>
          <p:cNvSpPr>
            <a:spLocks noChangeShapeType="1"/>
          </p:cNvSpPr>
          <p:nvPr/>
        </p:nvSpPr>
        <p:spPr bwMode="auto">
          <a:xfrm>
            <a:off x="541338" y="9807575"/>
            <a:ext cx="60579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lIns="99038" tIns="49519" rIns="99038" bIns="49519" anchor="ctr"/>
          <a:lstStyle/>
          <a:p>
            <a:endParaRPr lang="en-US"/>
          </a:p>
        </p:txBody>
      </p:sp>
      <p:sp>
        <p:nvSpPr>
          <p:cNvPr id="31767" name="Rectangle 25"/>
          <p:cNvSpPr>
            <a:spLocks noChangeArrowheads="1"/>
          </p:cNvSpPr>
          <p:nvPr/>
        </p:nvSpPr>
        <p:spPr bwMode="auto">
          <a:xfrm>
            <a:off x="80963" y="69850"/>
            <a:ext cx="69373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8007" tIns="48144" rIns="98007" bIns="48144">
            <a:spAutoFit/>
          </a:bodyPr>
          <a:lstStyle>
            <a:lvl1pPr eaLnBrk="0" hangingPunct="0">
              <a:tabLst>
                <a:tab pos="307975" algn="l"/>
                <a:tab pos="3527425" algn="ctr"/>
                <a:tab pos="6994525" algn="r"/>
              </a:tabLst>
              <a:defRPr sz="2400">
                <a:solidFill>
                  <a:schemeClr val="tx1"/>
                </a:solidFill>
                <a:latin typeface="Arial" charset="0"/>
              </a:defRPr>
            </a:lvl1pPr>
            <a:lvl2pPr marL="742950" indent="-285750" eaLnBrk="0" hangingPunct="0">
              <a:tabLst>
                <a:tab pos="307975" algn="l"/>
                <a:tab pos="3527425" algn="ctr"/>
                <a:tab pos="6994525" algn="r"/>
              </a:tabLst>
              <a:defRPr sz="2400">
                <a:solidFill>
                  <a:schemeClr val="tx1"/>
                </a:solidFill>
                <a:latin typeface="Arial" charset="0"/>
              </a:defRPr>
            </a:lvl2pPr>
            <a:lvl3pPr marL="1143000" indent="-228600" eaLnBrk="0" hangingPunct="0">
              <a:tabLst>
                <a:tab pos="307975" algn="l"/>
                <a:tab pos="3527425" algn="ctr"/>
                <a:tab pos="6994525" algn="r"/>
              </a:tabLst>
              <a:defRPr sz="2400">
                <a:solidFill>
                  <a:schemeClr val="tx1"/>
                </a:solidFill>
                <a:latin typeface="Arial" charset="0"/>
              </a:defRPr>
            </a:lvl3pPr>
            <a:lvl4pPr marL="1600200" indent="-228600" eaLnBrk="0" hangingPunct="0">
              <a:tabLst>
                <a:tab pos="307975" algn="l"/>
                <a:tab pos="3527425" algn="ctr"/>
                <a:tab pos="6994525" algn="r"/>
              </a:tabLst>
              <a:defRPr sz="2400">
                <a:solidFill>
                  <a:schemeClr val="tx1"/>
                </a:solidFill>
                <a:latin typeface="Arial" charset="0"/>
              </a:defRPr>
            </a:lvl4pPr>
            <a:lvl5pPr marL="2057400" indent="-228600" eaLnBrk="0" hangingPunct="0">
              <a:tabLst>
                <a:tab pos="307975" algn="l"/>
                <a:tab pos="3527425" algn="ctr"/>
                <a:tab pos="6994525" algn="r"/>
              </a:tabLst>
              <a:defRPr sz="2400">
                <a:solidFill>
                  <a:schemeClr val="tx1"/>
                </a:solidFill>
                <a:latin typeface="Arial" charset="0"/>
              </a:defRPr>
            </a:lvl5pPr>
            <a:lvl6pPr marL="2514600" indent="-228600" eaLnBrk="0" fontAlgn="base" hangingPunct="0">
              <a:spcBef>
                <a:spcPct val="0"/>
              </a:spcBef>
              <a:spcAft>
                <a:spcPct val="0"/>
              </a:spcAft>
              <a:tabLst>
                <a:tab pos="307975" algn="l"/>
                <a:tab pos="3527425" algn="ctr"/>
                <a:tab pos="6994525" algn="r"/>
              </a:tabLst>
              <a:defRPr sz="2400">
                <a:solidFill>
                  <a:schemeClr val="tx1"/>
                </a:solidFill>
                <a:latin typeface="Arial" charset="0"/>
              </a:defRPr>
            </a:lvl6pPr>
            <a:lvl7pPr marL="2971800" indent="-228600" eaLnBrk="0" fontAlgn="base" hangingPunct="0">
              <a:spcBef>
                <a:spcPct val="0"/>
              </a:spcBef>
              <a:spcAft>
                <a:spcPct val="0"/>
              </a:spcAft>
              <a:tabLst>
                <a:tab pos="307975" algn="l"/>
                <a:tab pos="3527425" algn="ctr"/>
                <a:tab pos="6994525" algn="r"/>
              </a:tabLst>
              <a:defRPr sz="2400">
                <a:solidFill>
                  <a:schemeClr val="tx1"/>
                </a:solidFill>
                <a:latin typeface="Arial" charset="0"/>
              </a:defRPr>
            </a:lvl7pPr>
            <a:lvl8pPr marL="3429000" indent="-228600" eaLnBrk="0" fontAlgn="base" hangingPunct="0">
              <a:spcBef>
                <a:spcPct val="0"/>
              </a:spcBef>
              <a:spcAft>
                <a:spcPct val="0"/>
              </a:spcAft>
              <a:tabLst>
                <a:tab pos="307975" algn="l"/>
                <a:tab pos="3527425" algn="ctr"/>
                <a:tab pos="6994525" algn="r"/>
              </a:tabLst>
              <a:defRPr sz="2400">
                <a:solidFill>
                  <a:schemeClr val="tx1"/>
                </a:solidFill>
                <a:latin typeface="Arial" charset="0"/>
              </a:defRPr>
            </a:lvl8pPr>
            <a:lvl9pPr marL="3886200" indent="-228600" eaLnBrk="0" fontAlgn="base" hangingPunct="0">
              <a:spcBef>
                <a:spcPct val="0"/>
              </a:spcBef>
              <a:spcAft>
                <a:spcPct val="0"/>
              </a:spcAft>
              <a:tabLst>
                <a:tab pos="307975" algn="l"/>
                <a:tab pos="3527425" algn="ctr"/>
                <a:tab pos="6994525" algn="r"/>
              </a:tabLst>
              <a:defRPr sz="2400">
                <a:solidFill>
                  <a:schemeClr val="tx1"/>
                </a:solidFill>
                <a:latin typeface="Arial" charset="0"/>
              </a:defRPr>
            </a:lvl9pPr>
          </a:lstStyle>
          <a:p>
            <a:pPr>
              <a:defRPr/>
            </a:pPr>
            <a:r>
              <a:rPr lang="en-US" altLang="en-US" sz="1300" smtClean="0"/>
              <a:t>	Chapter 11		11-</a:t>
            </a:r>
            <a:fld id="{E9A17EA6-806A-4EB8-A256-390EDE48AC48}" type="slidenum">
              <a:rPr lang="en-US" altLang="en-US" sz="1300" smtClean="0"/>
              <a:pPr>
                <a:defRPr/>
              </a:pPr>
              <a:t>‹#›</a:t>
            </a:fld>
            <a:endParaRPr lang="en-US" altLang="en-US" sz="1300" smtClean="0"/>
          </a:p>
        </p:txBody>
      </p:sp>
      <p:sp>
        <p:nvSpPr>
          <p:cNvPr id="31768" name="Rectangle 26"/>
          <p:cNvSpPr>
            <a:spLocks noChangeArrowheads="1"/>
          </p:cNvSpPr>
          <p:nvPr/>
        </p:nvSpPr>
        <p:spPr bwMode="auto">
          <a:xfrm>
            <a:off x="74613" y="9871075"/>
            <a:ext cx="69500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8007" tIns="48144" rIns="98007" bIns="48144">
            <a:spAutoFit/>
          </a:bodyPr>
          <a:lstStyle>
            <a:lvl1pPr eaLnBrk="0" hangingPunct="0">
              <a:tabLst>
                <a:tab pos="307975" algn="l"/>
                <a:tab pos="6994525" algn="r"/>
              </a:tabLst>
              <a:defRPr sz="2400">
                <a:solidFill>
                  <a:schemeClr val="tx1"/>
                </a:solidFill>
                <a:latin typeface="Arial" charset="0"/>
              </a:defRPr>
            </a:lvl1pPr>
            <a:lvl2pPr marL="742950" indent="-285750" eaLnBrk="0" hangingPunct="0">
              <a:tabLst>
                <a:tab pos="307975" algn="l"/>
                <a:tab pos="6994525" algn="r"/>
              </a:tabLst>
              <a:defRPr sz="2400">
                <a:solidFill>
                  <a:schemeClr val="tx1"/>
                </a:solidFill>
                <a:latin typeface="Arial" charset="0"/>
              </a:defRPr>
            </a:lvl2pPr>
            <a:lvl3pPr marL="1143000" indent="-228600" eaLnBrk="0" hangingPunct="0">
              <a:tabLst>
                <a:tab pos="307975" algn="l"/>
                <a:tab pos="6994525" algn="r"/>
              </a:tabLst>
              <a:defRPr sz="2400">
                <a:solidFill>
                  <a:schemeClr val="tx1"/>
                </a:solidFill>
                <a:latin typeface="Arial" charset="0"/>
              </a:defRPr>
            </a:lvl3pPr>
            <a:lvl4pPr marL="1600200" indent="-228600" eaLnBrk="0" hangingPunct="0">
              <a:tabLst>
                <a:tab pos="307975" algn="l"/>
                <a:tab pos="6994525" algn="r"/>
              </a:tabLst>
              <a:defRPr sz="2400">
                <a:solidFill>
                  <a:schemeClr val="tx1"/>
                </a:solidFill>
                <a:latin typeface="Arial" charset="0"/>
              </a:defRPr>
            </a:lvl4pPr>
            <a:lvl5pPr marL="2057400" indent="-228600" eaLnBrk="0" hangingPunct="0">
              <a:tabLst>
                <a:tab pos="307975" algn="l"/>
                <a:tab pos="6994525" algn="r"/>
              </a:tabLst>
              <a:defRPr sz="2400">
                <a:solidFill>
                  <a:schemeClr val="tx1"/>
                </a:solidFill>
                <a:latin typeface="Arial" charset="0"/>
              </a:defRPr>
            </a:lvl5pPr>
            <a:lvl6pPr marL="2514600" indent="-228600" eaLnBrk="0" fontAlgn="base" hangingPunct="0">
              <a:spcBef>
                <a:spcPct val="0"/>
              </a:spcBef>
              <a:spcAft>
                <a:spcPct val="0"/>
              </a:spcAft>
              <a:tabLst>
                <a:tab pos="307975" algn="l"/>
                <a:tab pos="6994525" algn="r"/>
              </a:tabLst>
              <a:defRPr sz="2400">
                <a:solidFill>
                  <a:schemeClr val="tx1"/>
                </a:solidFill>
                <a:latin typeface="Arial" charset="0"/>
              </a:defRPr>
            </a:lvl6pPr>
            <a:lvl7pPr marL="2971800" indent="-228600" eaLnBrk="0" fontAlgn="base" hangingPunct="0">
              <a:spcBef>
                <a:spcPct val="0"/>
              </a:spcBef>
              <a:spcAft>
                <a:spcPct val="0"/>
              </a:spcAft>
              <a:tabLst>
                <a:tab pos="307975" algn="l"/>
                <a:tab pos="6994525" algn="r"/>
              </a:tabLst>
              <a:defRPr sz="2400">
                <a:solidFill>
                  <a:schemeClr val="tx1"/>
                </a:solidFill>
                <a:latin typeface="Arial" charset="0"/>
              </a:defRPr>
            </a:lvl7pPr>
            <a:lvl8pPr marL="3429000" indent="-228600" eaLnBrk="0" fontAlgn="base" hangingPunct="0">
              <a:spcBef>
                <a:spcPct val="0"/>
              </a:spcBef>
              <a:spcAft>
                <a:spcPct val="0"/>
              </a:spcAft>
              <a:tabLst>
                <a:tab pos="307975" algn="l"/>
                <a:tab pos="6994525" algn="r"/>
              </a:tabLst>
              <a:defRPr sz="2400">
                <a:solidFill>
                  <a:schemeClr val="tx1"/>
                </a:solidFill>
                <a:latin typeface="Arial" charset="0"/>
              </a:defRPr>
            </a:lvl8pPr>
            <a:lvl9pPr marL="3886200" indent="-228600" eaLnBrk="0" fontAlgn="base" hangingPunct="0">
              <a:spcBef>
                <a:spcPct val="0"/>
              </a:spcBef>
              <a:spcAft>
                <a:spcPct val="0"/>
              </a:spcAft>
              <a:tabLst>
                <a:tab pos="307975" algn="l"/>
                <a:tab pos="6994525" algn="r"/>
              </a:tabLst>
              <a:defRPr sz="2400">
                <a:solidFill>
                  <a:schemeClr val="tx1"/>
                </a:solidFill>
                <a:latin typeface="Arial" charset="0"/>
              </a:defRPr>
            </a:lvl9pPr>
          </a:lstStyle>
          <a:p>
            <a:pPr>
              <a:defRPr/>
            </a:pPr>
            <a:r>
              <a:rPr lang="en-US" altLang="en-US" sz="1100" smtClean="0"/>
              <a:t>Basic Business Statistics, 10/e	© 2006 Prentice Hall, Inc.</a:t>
            </a:r>
          </a:p>
        </p:txBody>
      </p:sp>
    </p:spTree>
    <p:extLst>
      <p:ext uri="{BB962C8B-B14F-4D97-AF65-F5344CB8AC3E}">
        <p14:creationId xmlns:p14="http://schemas.microsoft.com/office/powerpoint/2010/main" val="7925753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Arial" charset="0"/>
        <a:ea typeface="+mn-ea"/>
        <a:cs typeface="+mn-cs"/>
      </a:defRPr>
    </a:lvl1pPr>
    <a:lvl2pPr marL="457200" algn="l" rtl="0" eaLnBrk="0" fontAlgn="base" hangingPunct="0">
      <a:spcBef>
        <a:spcPct val="30000"/>
      </a:spcBef>
      <a:spcAft>
        <a:spcPct val="0"/>
      </a:spcAft>
      <a:defRPr sz="1400" kern="1200">
        <a:solidFill>
          <a:schemeClr val="tx1"/>
        </a:solidFill>
        <a:latin typeface="Arial" charset="0"/>
        <a:ea typeface="+mn-ea"/>
        <a:cs typeface="+mn-cs"/>
      </a:defRPr>
    </a:lvl2pPr>
    <a:lvl3pPr marL="914400" algn="l" rtl="0" eaLnBrk="0" fontAlgn="base" hangingPunct="0">
      <a:spcBef>
        <a:spcPct val="30000"/>
      </a:spcBef>
      <a:spcAft>
        <a:spcPct val="0"/>
      </a:spcAft>
      <a:defRPr sz="1400" kern="1200">
        <a:solidFill>
          <a:schemeClr val="tx1"/>
        </a:solidFill>
        <a:latin typeface="Arial" charset="0"/>
        <a:ea typeface="+mn-ea"/>
        <a:cs typeface="+mn-cs"/>
      </a:defRPr>
    </a:lvl3pPr>
    <a:lvl4pPr marL="1371600" algn="l" rtl="0" eaLnBrk="0" fontAlgn="base" hangingPunct="0">
      <a:spcBef>
        <a:spcPct val="30000"/>
      </a:spcBef>
      <a:spcAft>
        <a:spcPct val="0"/>
      </a:spcAft>
      <a:defRPr sz="1400" kern="1200">
        <a:solidFill>
          <a:schemeClr val="tx1"/>
        </a:solidFill>
        <a:latin typeface="Arial" charset="0"/>
        <a:ea typeface="+mn-ea"/>
        <a:cs typeface="+mn-cs"/>
      </a:defRPr>
    </a:lvl4pPr>
    <a:lvl5pPr marL="1828800" algn="l" rtl="0" eaLnBrk="0" fontAlgn="base" hangingPunct="0">
      <a:spcBef>
        <a:spcPct val="3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fld id="{D633414F-3253-45CB-ADDC-093E8AFA949D}" type="slidenum">
              <a:rPr lang="en-US" altLang="en-US">
                <a:solidFill>
                  <a:srgbClr val="000000"/>
                </a:solidFill>
              </a:rPr>
              <a:pPr eaLnBrk="1" hangingPunct="1"/>
              <a:t>1</a:t>
            </a:fld>
            <a:endParaRPr lang="en-US" altLang="en-US">
              <a:solidFill>
                <a:srgbClr val="000000"/>
              </a:solidFill>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endParaRPr lang="en-US" altLang="en-US" smtClean="0">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solidFill>
            <a:srgbClr val="FFFFFF"/>
          </a:solidFill>
          <a:ln/>
        </p:spPr>
      </p:sp>
      <p:sp>
        <p:nvSpPr>
          <p:cNvPr id="69635" name="Rectangle 3"/>
          <p:cNvSpPr>
            <a:spLocks noGrp="1" noChangeArrowheads="1"/>
          </p:cNvSpPr>
          <p:nvPr>
            <p:ph type="body" idx="1"/>
          </p:nvPr>
        </p:nvSpPr>
        <p:spPr>
          <a:solidFill>
            <a:srgbClr val="FFFFFF"/>
          </a:solidFill>
          <a:ln>
            <a:solidFill>
              <a:srgbClr val="000000"/>
            </a:solidFill>
          </a:ln>
        </p:spPr>
        <p:txBody>
          <a:bodyPr/>
          <a:lstStyle/>
          <a:p>
            <a:r>
              <a:rPr lang="en-US" altLang="en-US" smtClean="0"/>
              <a:t>Deviation from the grand mean</a:t>
            </a:r>
          </a:p>
          <a:p>
            <a:endParaRPr lang="en-US" altLang="en-US" smtClean="0"/>
          </a:p>
          <a:p>
            <a:r>
              <a:rPr lang="en-US" altLang="en-US" smtClean="0"/>
              <a:t>We can break into the total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solidFill>
            <a:srgbClr val="FFFFFF"/>
          </a:solidFill>
          <a:ln/>
        </p:spPr>
      </p:sp>
      <p:sp>
        <p:nvSpPr>
          <p:cNvPr id="72707" name="Rectangle 3"/>
          <p:cNvSpPr>
            <a:spLocks noGrp="1" noChangeArrowheads="1"/>
          </p:cNvSpPr>
          <p:nvPr>
            <p:ph type="body" idx="1"/>
          </p:nvPr>
        </p:nvSpPr>
        <p:spPr>
          <a:solidFill>
            <a:srgbClr val="FFFFFF"/>
          </a:solidFill>
          <a:ln>
            <a:solidFill>
              <a:srgbClr val="000000"/>
            </a:solidFill>
          </a:ln>
        </p:spPr>
        <p:txBody>
          <a:bodyPr/>
          <a:lstStyle/>
          <a:p>
            <a:endParaRPr lang="en-US"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en-US" sz="2100" smtClean="0"/>
              <a:t>Variation Due to </a:t>
            </a:r>
          </a:p>
          <a:p>
            <a:pPr>
              <a:lnSpc>
                <a:spcPct val="40000"/>
              </a:lnSpc>
              <a:spcBef>
                <a:spcPct val="50000"/>
              </a:spcBef>
            </a:pPr>
            <a:r>
              <a:rPr lang="en-US" altLang="en-US" sz="2100" smtClean="0"/>
              <a:t>Differences Among Groups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sz="2100" smtClean="0"/>
              <a:t>Summing the variation within each group and then adding over all groups</a:t>
            </a:r>
          </a:p>
          <a:p>
            <a:endParaRPr lang="en-US"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700" smtClean="0"/>
              <a:t>In the ANOVA test, the idea is that if the Between SS is much higher than the Within SS, then it may be reasonable to reject the null and conclude that the population means are not the same.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600" smtClean="0">
                <a:sym typeface="Symbol" pitchFamily="18" charset="2"/>
              </a:rPr>
              <a:t>H</a:t>
            </a:r>
            <a:r>
              <a:rPr lang="en-US" altLang="en-US" sz="2600" baseline="-25000" smtClean="0">
                <a:sym typeface="Symbol" pitchFamily="18" charset="2"/>
              </a:rPr>
              <a:t>1</a:t>
            </a:r>
            <a:r>
              <a:rPr lang="en-US" altLang="en-US" sz="2600" smtClean="0">
                <a:sym typeface="Symbol" pitchFamily="18" charset="2"/>
              </a:rPr>
              <a:t>: At least two population means are different</a:t>
            </a:r>
            <a:endParaRPr lang="en-US" altLang="en-US" sz="700" smtClean="0"/>
          </a:p>
          <a:p>
            <a:r>
              <a:rPr lang="en-US" altLang="en-US" sz="700" smtClean="0"/>
              <a:t>In the ANOVA test, the idea is that if the Between SS is much higher than the Within SS, then it may be reasonable to reject the null and conclude that the population means are not the same.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fld id="{35684918-6C8B-4477-BF30-791F11A4F026}" type="slidenum">
              <a:rPr lang="en-US" altLang="en-US">
                <a:solidFill>
                  <a:srgbClr val="000000"/>
                </a:solidFill>
              </a:rPr>
              <a:pPr eaLnBrk="1" hangingPunct="1"/>
              <a:t>2</a:t>
            </a:fld>
            <a:endParaRPr lang="en-US" altLang="en-US">
              <a:solidFill>
                <a:srgbClr val="000000"/>
              </a:solidFill>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endParaRPr lang="en-US" altLang="en-US" smtClean="0">
              <a:latin typeface="Times New Roman"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solidFill>
            <a:srgbClr val="FFFFFF"/>
          </a:solidFill>
          <a:ln/>
        </p:spPr>
      </p:sp>
      <p:sp>
        <p:nvSpPr>
          <p:cNvPr id="83971" name="Rectangle 3"/>
          <p:cNvSpPr>
            <a:spLocks noGrp="1" noChangeArrowheads="1"/>
          </p:cNvSpPr>
          <p:nvPr>
            <p:ph type="body" idx="1"/>
          </p:nvPr>
        </p:nvSpPr>
        <p:spPr>
          <a:solidFill>
            <a:srgbClr val="FFFFFF"/>
          </a:solidFill>
          <a:ln>
            <a:solidFill>
              <a:srgbClr val="000000"/>
            </a:solidFill>
          </a:ln>
        </p:spPr>
        <p:txBody>
          <a:bodyPr/>
          <a:lstStyle/>
          <a:p>
            <a:endParaRPr lang="en-US"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solidFill>
            <a:srgbClr val="FFFFFF"/>
          </a:solidFill>
          <a:ln/>
        </p:spPr>
      </p:sp>
      <p:sp>
        <p:nvSpPr>
          <p:cNvPr id="84995" name="Rectangle 3"/>
          <p:cNvSpPr>
            <a:spLocks noGrp="1" noChangeArrowheads="1"/>
          </p:cNvSpPr>
          <p:nvPr>
            <p:ph type="body" idx="1"/>
          </p:nvPr>
        </p:nvSpPr>
        <p:spPr>
          <a:solidFill>
            <a:srgbClr val="FFFFFF"/>
          </a:solidFill>
          <a:ln>
            <a:solidFill>
              <a:srgbClr val="000000"/>
            </a:solidFill>
          </a:ln>
        </p:spPr>
        <p:txBody>
          <a:bodyPr/>
          <a:lstStyle/>
          <a:p>
            <a:endParaRPr lang="en-US"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solidFill>
            <a:srgbClr val="FFFFFF"/>
          </a:solidFill>
          <a:ln/>
        </p:spPr>
      </p:sp>
      <p:sp>
        <p:nvSpPr>
          <p:cNvPr id="86019" name="Rectangle 3"/>
          <p:cNvSpPr>
            <a:spLocks noGrp="1" noChangeArrowheads="1"/>
          </p:cNvSpPr>
          <p:nvPr>
            <p:ph type="body" idx="1"/>
          </p:nvPr>
        </p:nvSpPr>
        <p:spPr>
          <a:solidFill>
            <a:srgbClr val="FFFFFF"/>
          </a:solidFill>
          <a:ln>
            <a:solidFill>
              <a:srgbClr val="000000"/>
            </a:solidFill>
          </a:ln>
        </p:spPr>
        <p:txBody>
          <a:bodyPr/>
          <a:lstStyle/>
          <a:p>
            <a:endParaRPr lang="en-US"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solidFill>
            <a:srgbClr val="FFFFFF"/>
          </a:solidFill>
          <a:ln/>
        </p:spPr>
      </p:sp>
      <p:sp>
        <p:nvSpPr>
          <p:cNvPr id="87043" name="Rectangle 3"/>
          <p:cNvSpPr>
            <a:spLocks noGrp="1" noChangeArrowheads="1"/>
          </p:cNvSpPr>
          <p:nvPr>
            <p:ph type="body" idx="1"/>
          </p:nvPr>
        </p:nvSpPr>
        <p:spPr>
          <a:solidFill>
            <a:srgbClr val="FFFFFF"/>
          </a:solidFill>
          <a:ln>
            <a:solidFill>
              <a:srgbClr val="000000"/>
            </a:solidFill>
          </a:ln>
        </p:spPr>
        <p:txBody>
          <a:bodyPr/>
          <a:lstStyle/>
          <a:p>
            <a:endParaRPr lang="en-US"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solidFill>
            <a:srgbClr val="FFFFFF"/>
          </a:solidFill>
          <a:ln/>
        </p:spPr>
      </p:sp>
      <p:sp>
        <p:nvSpPr>
          <p:cNvPr id="88067" name="Rectangle 3"/>
          <p:cNvSpPr>
            <a:spLocks noGrp="1" noChangeArrowheads="1"/>
          </p:cNvSpPr>
          <p:nvPr>
            <p:ph type="body" idx="1"/>
          </p:nvPr>
        </p:nvSpPr>
        <p:spPr>
          <a:solidFill>
            <a:srgbClr val="FFFFFF"/>
          </a:solidFill>
          <a:ln>
            <a:solidFill>
              <a:srgbClr val="000000"/>
            </a:solidFill>
          </a:ln>
        </p:spPr>
        <p:txBody>
          <a:bodyPr/>
          <a:lstStyle/>
          <a:p>
            <a:endParaRPr lang="en-US"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solidFill>
            <a:srgbClr val="FFFFFF"/>
          </a:solidFill>
          <a:ln/>
        </p:spPr>
      </p:sp>
      <p:sp>
        <p:nvSpPr>
          <p:cNvPr id="89091" name="Rectangle 3"/>
          <p:cNvSpPr>
            <a:spLocks noGrp="1" noChangeArrowheads="1"/>
          </p:cNvSpPr>
          <p:nvPr>
            <p:ph type="body" idx="1"/>
          </p:nvPr>
        </p:nvSpPr>
        <p:spPr>
          <a:solidFill>
            <a:srgbClr val="FFFFFF"/>
          </a:solidFill>
          <a:ln>
            <a:solidFill>
              <a:srgbClr val="000000"/>
            </a:solidFill>
          </a:ln>
        </p:spPr>
        <p:txBody>
          <a:bodyPr/>
          <a:lstStyle/>
          <a:p>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100" smtClean="0"/>
              <a:t>also referred to as “groups”)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fld id="{21C9396F-0973-48C6-A32A-1012B60A2AB5}" type="slidenum">
              <a:rPr lang="en-US" altLang="en-US">
                <a:solidFill>
                  <a:srgbClr val="000000"/>
                </a:solidFill>
              </a:rPr>
              <a:pPr eaLnBrk="1" hangingPunct="1"/>
              <a:t>30</a:t>
            </a:fld>
            <a:endParaRPr lang="en-US" altLang="en-US">
              <a:solidFill>
                <a:srgbClr val="000000"/>
              </a:solidFill>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endParaRPr lang="en-US" altLang="en-US" smtClean="0">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solidFill>
            <a:srgbClr val="FFFFFF"/>
          </a:solidFill>
          <a:ln/>
        </p:spPr>
      </p:sp>
      <p:sp>
        <p:nvSpPr>
          <p:cNvPr id="66563" name="Rectangle 3"/>
          <p:cNvSpPr>
            <a:spLocks noGrp="1" noChangeArrowheads="1"/>
          </p:cNvSpPr>
          <p:nvPr>
            <p:ph type="body" idx="1"/>
          </p:nvPr>
        </p:nvSpPr>
        <p:spPr>
          <a:solidFill>
            <a:srgbClr val="FFFFFF"/>
          </a:solidFill>
          <a:ln>
            <a:solidFill>
              <a:srgbClr val="000000"/>
            </a:solidFill>
          </a:ln>
        </p:spPr>
        <p:txBody>
          <a:bodyPr/>
          <a:lstStyle/>
          <a:p>
            <a:endParaRPr lang="en-US"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We can decompose the observations as ///</a:t>
            </a:r>
          </a:p>
          <a:p>
            <a:r>
              <a:rPr lang="en-US" altLang="en-US" smtClean="0"/>
              <a:t>Deviation from the grand mean</a:t>
            </a:r>
          </a:p>
          <a:p>
            <a:endParaRPr lang="en-US" altLang="en-US" smtClean="0"/>
          </a:p>
          <a:p>
            <a:r>
              <a:rPr lang="en-US" altLang="en-US" smtClean="0"/>
              <a:t>We can break into the total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solidFill>
            <a:srgbClr val="FFFFFF"/>
          </a:solidFill>
          <a:ln/>
        </p:spPr>
      </p:sp>
      <p:sp>
        <p:nvSpPr>
          <p:cNvPr id="68611" name="Rectangle 3"/>
          <p:cNvSpPr>
            <a:spLocks noGrp="1" noChangeArrowheads="1"/>
          </p:cNvSpPr>
          <p:nvPr>
            <p:ph type="body" idx="1"/>
          </p:nvPr>
        </p:nvSpPr>
        <p:spPr>
          <a:solidFill>
            <a:srgbClr val="FFFFFF"/>
          </a:solidFill>
          <a:ln>
            <a:solidFill>
              <a:srgbClr val="000000"/>
            </a:solidFill>
          </a:ln>
        </p:spPr>
        <p:txBody>
          <a:bodyPr/>
          <a:lstStyle/>
          <a:p>
            <a:r>
              <a:rPr lang="en-US" altLang="en-US" smtClean="0"/>
              <a:t>Deviation from the grand mean</a:t>
            </a:r>
          </a:p>
          <a:p>
            <a:endParaRPr lang="en-US" altLang="en-US" smtClean="0"/>
          </a:p>
          <a:p>
            <a:r>
              <a:rPr lang="en-US" altLang="en-US" smtClean="0"/>
              <a:t>We can break into the total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16"/>
          <p:cNvGrpSpPr>
            <a:grpSpLocks/>
          </p:cNvGrpSpPr>
          <p:nvPr userDrawn="1"/>
        </p:nvGrpSpPr>
        <p:grpSpPr bwMode="auto">
          <a:xfrm>
            <a:off x="134938" y="2438400"/>
            <a:ext cx="9009062" cy="1181100"/>
            <a:chOff x="0" y="1536"/>
            <a:chExt cx="5675" cy="744"/>
          </a:xfrm>
        </p:grpSpPr>
        <p:grpSp>
          <p:nvGrpSpPr>
            <p:cNvPr id="5" name="Group 17"/>
            <p:cNvGrpSpPr>
              <a:grpSpLocks/>
            </p:cNvGrpSpPr>
            <p:nvPr userDrawn="1"/>
          </p:nvGrpSpPr>
          <p:grpSpPr bwMode="auto">
            <a:xfrm>
              <a:off x="185" y="1604"/>
              <a:ext cx="449" cy="297"/>
              <a:chOff x="720" y="336"/>
              <a:chExt cx="624" cy="432"/>
            </a:xfrm>
          </p:grpSpPr>
          <p:sp>
            <p:nvSpPr>
              <p:cNvPr id="12" name="Rectangle 18"/>
              <p:cNvSpPr>
                <a:spLocks noChangeArrowheads="1"/>
              </p:cNvSpPr>
              <p:nvPr userDrawn="1"/>
            </p:nvSpPr>
            <p:spPr bwMode="auto">
              <a:xfrm>
                <a:off x="720" y="336"/>
                <a:ext cx="384" cy="43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en-US" altLang="en-US" smtClean="0"/>
              </a:p>
            </p:txBody>
          </p:sp>
          <p:sp>
            <p:nvSpPr>
              <p:cNvPr id="13" name="Rectangle 19"/>
              <p:cNvSpPr>
                <a:spLocks noChangeArrowheads="1"/>
              </p:cNvSpPr>
              <p:nvPr userDrawn="1"/>
            </p:nvSpPr>
            <p:spPr bwMode="auto">
              <a:xfrm>
                <a:off x="1056" y="336"/>
                <a:ext cx="288" cy="432"/>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en-US" altLang="en-US" smtClean="0"/>
              </a:p>
            </p:txBody>
          </p:sp>
        </p:grpSp>
        <p:sp>
          <p:nvSpPr>
            <p:cNvPr id="6" name="Rectangle 20"/>
            <p:cNvSpPr>
              <a:spLocks noChangeArrowheads="1"/>
            </p:cNvSpPr>
            <p:nvPr userDrawn="1"/>
          </p:nvSpPr>
          <p:spPr bwMode="auto">
            <a:xfrm>
              <a:off x="432" y="1868"/>
              <a:ext cx="294" cy="298"/>
            </a:xfrm>
            <a:prstGeom prst="rect">
              <a:avLst/>
            </a:prstGeom>
            <a:gradFill rotWithShape="1">
              <a:gsLst>
                <a:gs pos="0">
                  <a:srgbClr val="339966"/>
                </a:gs>
                <a:gs pos="100000">
                  <a:schemeClr val="bg1"/>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en-US" altLang="en-US" smtClean="0"/>
            </a:p>
          </p:txBody>
        </p:sp>
        <p:sp>
          <p:nvSpPr>
            <p:cNvPr id="7" name="Rectangle 21"/>
            <p:cNvSpPr>
              <a:spLocks noChangeArrowheads="1"/>
            </p:cNvSpPr>
            <p:nvPr userDrawn="1"/>
          </p:nvSpPr>
          <p:spPr bwMode="auto">
            <a:xfrm>
              <a:off x="245" y="1868"/>
              <a:ext cx="187" cy="298"/>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en-US" altLang="en-US" smtClean="0"/>
            </a:p>
          </p:txBody>
        </p:sp>
        <p:sp>
          <p:nvSpPr>
            <p:cNvPr id="8" name="Rectangle 22"/>
            <p:cNvSpPr>
              <a:spLocks noChangeArrowheads="1"/>
            </p:cNvSpPr>
            <p:nvPr userDrawn="1"/>
          </p:nvSpPr>
          <p:spPr bwMode="auto">
            <a:xfrm>
              <a:off x="144" y="2016"/>
              <a:ext cx="353" cy="264"/>
            </a:xfrm>
            <a:prstGeom prst="rect">
              <a:avLst/>
            </a:prstGeom>
            <a:gradFill rotWithShape="1">
              <a:gsLst>
                <a:gs pos="0">
                  <a:srgbClr val="FFFF00"/>
                </a:gs>
                <a:gs pos="100000">
                  <a:srgbClr val="FFFFC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en-US" altLang="en-US" smtClean="0"/>
            </a:p>
          </p:txBody>
        </p:sp>
        <p:sp>
          <p:nvSpPr>
            <p:cNvPr id="9" name="Rectangle 23"/>
            <p:cNvSpPr>
              <a:spLocks noChangeArrowheads="1"/>
            </p:cNvSpPr>
            <p:nvPr userDrawn="1"/>
          </p:nvSpPr>
          <p:spPr bwMode="auto">
            <a:xfrm>
              <a:off x="0" y="1823"/>
              <a:ext cx="353" cy="264"/>
            </a:xfrm>
            <a:prstGeom prst="rect">
              <a:avLst/>
            </a:prstGeom>
            <a:gradFill rotWithShape="1">
              <a:gsLst>
                <a:gs pos="0">
                  <a:schemeClr val="bg1"/>
                </a:gs>
                <a:gs pos="100000">
                  <a:srgbClr val="0000FF"/>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en-US" altLang="en-US" smtClean="0"/>
            </a:p>
          </p:txBody>
        </p:sp>
        <p:sp>
          <p:nvSpPr>
            <p:cNvPr id="10" name="Rectangle 24"/>
            <p:cNvSpPr>
              <a:spLocks noChangeArrowheads="1"/>
            </p:cNvSpPr>
            <p:nvPr userDrawn="1"/>
          </p:nvSpPr>
          <p:spPr bwMode="auto">
            <a:xfrm>
              <a:off x="400" y="1536"/>
              <a:ext cx="20" cy="66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en-US" altLang="en-US" smtClean="0"/>
            </a:p>
          </p:txBody>
        </p:sp>
        <p:sp>
          <p:nvSpPr>
            <p:cNvPr id="11" name="Rectangle 25"/>
            <p:cNvSpPr>
              <a:spLocks noChangeArrowheads="1"/>
            </p:cNvSpPr>
            <p:nvPr userDrawn="1"/>
          </p:nvSpPr>
          <p:spPr bwMode="auto">
            <a:xfrm flipV="1">
              <a:off x="199" y="2052"/>
              <a:ext cx="5476" cy="34"/>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en-US" altLang="en-US" smtClean="0"/>
            </a:p>
          </p:txBody>
        </p:sp>
      </p:grpSp>
      <p:sp>
        <p:nvSpPr>
          <p:cNvPr id="80908" name="Rectangle 12"/>
          <p:cNvSpPr>
            <a:spLocks noGrp="1" noChangeArrowheads="1"/>
          </p:cNvSpPr>
          <p:nvPr>
            <p:ph type="ctrTitle"/>
          </p:nvPr>
        </p:nvSpPr>
        <p:spPr>
          <a:xfrm>
            <a:off x="990600" y="1833563"/>
            <a:ext cx="7772400" cy="1143000"/>
          </a:xfrm>
        </p:spPr>
        <p:txBody>
          <a:bodyPr/>
          <a:lstStyle>
            <a:lvl1pPr>
              <a:defRPr sz="3900"/>
            </a:lvl1pPr>
          </a:lstStyle>
          <a:p>
            <a:r>
              <a:rPr lang="en-US"/>
              <a:t>Click to edit Master title style</a:t>
            </a:r>
          </a:p>
        </p:txBody>
      </p:sp>
      <p:sp>
        <p:nvSpPr>
          <p:cNvPr id="80909" name="Rectangle 13"/>
          <p:cNvSpPr>
            <a:spLocks noGrp="1" noChangeArrowheads="1"/>
          </p:cNvSpPr>
          <p:nvPr>
            <p:ph type="subTitle" idx="1"/>
          </p:nvPr>
        </p:nvSpPr>
        <p:spPr>
          <a:xfrm>
            <a:off x="1371600" y="3881438"/>
            <a:ext cx="6400800" cy="1762125"/>
          </a:xfrm>
        </p:spPr>
        <p:txBody>
          <a:bodyPr/>
          <a:lstStyle>
            <a:lvl1pPr marL="0" indent="0" algn="ctr">
              <a:buFont typeface="Wingdings" pitchFamily="2" charset="2"/>
              <a:buNone/>
              <a:defRPr sz="2700"/>
            </a:lvl1pPr>
          </a:lstStyle>
          <a:p>
            <a:r>
              <a:rPr lang="en-US"/>
              <a:t>Click to edit Master subtitle style</a:t>
            </a:r>
          </a:p>
        </p:txBody>
      </p:sp>
      <p:sp>
        <p:nvSpPr>
          <p:cNvPr id="14" name="Rectangle 26"/>
          <p:cNvSpPr>
            <a:spLocks noGrp="1" noChangeArrowheads="1"/>
          </p:cNvSpPr>
          <p:nvPr>
            <p:ph type="ftr" sz="quarter" idx="10"/>
          </p:nvPr>
        </p:nvSpPr>
        <p:spPr>
          <a:xfrm>
            <a:off x="152400" y="6537325"/>
            <a:ext cx="4648200" cy="323850"/>
          </a:xfrm>
        </p:spPr>
        <p:txBody>
          <a:bodyPr/>
          <a:lstStyle>
            <a:lvl1pPr>
              <a:defRPr/>
            </a:lvl1pPr>
          </a:lstStyle>
          <a:p>
            <a:pPr>
              <a:defRPr/>
            </a:pPr>
            <a:r>
              <a:rPr lang="en-US"/>
              <a:t>Chap 12Basic Business Statistics, 10e © 2006 Prentice-Hall, Inc.</a:t>
            </a:r>
          </a:p>
        </p:txBody>
      </p:sp>
      <p:sp>
        <p:nvSpPr>
          <p:cNvPr id="15" name="Rectangle 27"/>
          <p:cNvSpPr>
            <a:spLocks noGrp="1" noChangeArrowheads="1"/>
          </p:cNvSpPr>
          <p:nvPr>
            <p:ph type="sldNum" sz="quarter" idx="11"/>
          </p:nvPr>
        </p:nvSpPr>
        <p:spPr>
          <a:xfrm>
            <a:off x="6858000" y="6537325"/>
            <a:ext cx="2133600" cy="320675"/>
          </a:xfrm>
        </p:spPr>
        <p:txBody>
          <a:bodyPr/>
          <a:lstStyle>
            <a:lvl1pPr>
              <a:defRPr/>
            </a:lvl1pPr>
          </a:lstStyle>
          <a:p>
            <a:pPr>
              <a:defRPr/>
            </a:pPr>
            <a:r>
              <a:rPr lang="en-US"/>
              <a:t>Chap 11-</a:t>
            </a:r>
            <a:fld id="{91E8275A-6485-4CA3-847E-C3E142D5119D}" type="slidenum">
              <a:rPr lang="en-US"/>
              <a:pPr>
                <a:defRPr/>
              </a:pPr>
              <a:t>‹#›</a:t>
            </a:fld>
            <a:endParaRPr lang="en-US"/>
          </a:p>
        </p:txBody>
      </p:sp>
    </p:spTree>
    <p:extLst>
      <p:ext uri="{BB962C8B-B14F-4D97-AF65-F5344CB8AC3E}">
        <p14:creationId xmlns:p14="http://schemas.microsoft.com/office/powerpoint/2010/main" val="2720205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ftr" sz="quarter" idx="10"/>
          </p:nvPr>
        </p:nvSpPr>
        <p:spPr>
          <a:ln/>
        </p:spPr>
        <p:txBody>
          <a:bodyPr/>
          <a:lstStyle>
            <a:lvl1pPr>
              <a:defRPr/>
            </a:lvl1pPr>
          </a:lstStyle>
          <a:p>
            <a:pPr>
              <a:defRPr/>
            </a:pPr>
            <a:r>
              <a:rPr lang="en-US"/>
              <a:t>Chap 12Basic Business Statistics, 10e © 2006 Prentice-Hall, Inc.</a:t>
            </a:r>
          </a:p>
        </p:txBody>
      </p:sp>
      <p:sp>
        <p:nvSpPr>
          <p:cNvPr id="5" name="Rectangle 24"/>
          <p:cNvSpPr>
            <a:spLocks noGrp="1" noChangeArrowheads="1"/>
          </p:cNvSpPr>
          <p:nvPr>
            <p:ph type="sldNum" sz="quarter" idx="11"/>
          </p:nvPr>
        </p:nvSpPr>
        <p:spPr>
          <a:ln/>
        </p:spPr>
        <p:txBody>
          <a:bodyPr/>
          <a:lstStyle>
            <a:lvl1pPr>
              <a:defRPr/>
            </a:lvl1pPr>
          </a:lstStyle>
          <a:p>
            <a:pPr>
              <a:defRPr/>
            </a:pPr>
            <a:r>
              <a:rPr lang="en-US"/>
              <a:t>Chap 11-</a:t>
            </a:r>
            <a:fld id="{A734C659-E56B-4D6F-80B9-FD60C450C08C}" type="slidenum">
              <a:rPr lang="en-US"/>
              <a:pPr>
                <a:defRPr/>
              </a:pPr>
              <a:t>‹#›</a:t>
            </a:fld>
            <a:endParaRPr lang="en-US"/>
          </a:p>
        </p:txBody>
      </p:sp>
    </p:spTree>
    <p:extLst>
      <p:ext uri="{BB962C8B-B14F-4D97-AF65-F5344CB8AC3E}">
        <p14:creationId xmlns:p14="http://schemas.microsoft.com/office/powerpoint/2010/main" val="3946808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228600"/>
            <a:ext cx="2019300" cy="6172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228600"/>
            <a:ext cx="5905500" cy="6172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ftr" sz="quarter" idx="10"/>
          </p:nvPr>
        </p:nvSpPr>
        <p:spPr>
          <a:ln/>
        </p:spPr>
        <p:txBody>
          <a:bodyPr/>
          <a:lstStyle>
            <a:lvl1pPr>
              <a:defRPr/>
            </a:lvl1pPr>
          </a:lstStyle>
          <a:p>
            <a:pPr>
              <a:defRPr/>
            </a:pPr>
            <a:r>
              <a:rPr lang="en-US"/>
              <a:t>Chap 12Basic Business Statistics, 10e © 2006 Prentice-Hall, Inc.</a:t>
            </a:r>
          </a:p>
        </p:txBody>
      </p:sp>
      <p:sp>
        <p:nvSpPr>
          <p:cNvPr id="5" name="Rectangle 24"/>
          <p:cNvSpPr>
            <a:spLocks noGrp="1" noChangeArrowheads="1"/>
          </p:cNvSpPr>
          <p:nvPr>
            <p:ph type="sldNum" sz="quarter" idx="11"/>
          </p:nvPr>
        </p:nvSpPr>
        <p:spPr>
          <a:ln/>
        </p:spPr>
        <p:txBody>
          <a:bodyPr/>
          <a:lstStyle>
            <a:lvl1pPr>
              <a:defRPr/>
            </a:lvl1pPr>
          </a:lstStyle>
          <a:p>
            <a:pPr>
              <a:defRPr/>
            </a:pPr>
            <a:r>
              <a:rPr lang="en-US"/>
              <a:t>Chap 11-</a:t>
            </a:r>
            <a:fld id="{B3256552-25A9-49CF-B2A0-2EA5B7461BE2}" type="slidenum">
              <a:rPr lang="en-US"/>
              <a:pPr>
                <a:defRPr/>
              </a:pPr>
              <a:t>‹#›</a:t>
            </a:fld>
            <a:endParaRPr lang="en-US"/>
          </a:p>
        </p:txBody>
      </p:sp>
    </p:spTree>
    <p:extLst>
      <p:ext uri="{BB962C8B-B14F-4D97-AF65-F5344CB8AC3E}">
        <p14:creationId xmlns:p14="http://schemas.microsoft.com/office/powerpoint/2010/main" val="1910155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28600"/>
            <a:ext cx="7078662" cy="990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38200" y="1868488"/>
            <a:ext cx="3962400" cy="4532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53000" y="1868488"/>
            <a:ext cx="3962400" cy="4532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3"/>
          <p:cNvSpPr>
            <a:spLocks noGrp="1" noChangeArrowheads="1"/>
          </p:cNvSpPr>
          <p:nvPr>
            <p:ph type="ftr" sz="quarter" idx="10"/>
          </p:nvPr>
        </p:nvSpPr>
        <p:spPr>
          <a:ln/>
        </p:spPr>
        <p:txBody>
          <a:bodyPr/>
          <a:lstStyle>
            <a:lvl1pPr>
              <a:defRPr/>
            </a:lvl1pPr>
          </a:lstStyle>
          <a:p>
            <a:pPr>
              <a:defRPr/>
            </a:pPr>
            <a:r>
              <a:rPr lang="en-US"/>
              <a:t>Chap 12Basic Business Statistics, 10e © 2006 Prentice-Hall, Inc.</a:t>
            </a:r>
          </a:p>
        </p:txBody>
      </p:sp>
      <p:sp>
        <p:nvSpPr>
          <p:cNvPr id="6" name="Rectangle 24"/>
          <p:cNvSpPr>
            <a:spLocks noGrp="1" noChangeArrowheads="1"/>
          </p:cNvSpPr>
          <p:nvPr>
            <p:ph type="sldNum" sz="quarter" idx="11"/>
          </p:nvPr>
        </p:nvSpPr>
        <p:spPr>
          <a:ln/>
        </p:spPr>
        <p:txBody>
          <a:bodyPr/>
          <a:lstStyle>
            <a:lvl1pPr>
              <a:defRPr/>
            </a:lvl1pPr>
          </a:lstStyle>
          <a:p>
            <a:pPr>
              <a:defRPr/>
            </a:pPr>
            <a:r>
              <a:rPr lang="en-US"/>
              <a:t>Chap 11-</a:t>
            </a:r>
            <a:fld id="{083E8174-BCA9-430F-8484-E354496100DD}" type="slidenum">
              <a:rPr lang="en-US"/>
              <a:pPr>
                <a:defRPr/>
              </a:pPr>
              <a:t>‹#›</a:t>
            </a:fld>
            <a:endParaRPr lang="en-US"/>
          </a:p>
        </p:txBody>
      </p:sp>
    </p:spTree>
    <p:extLst>
      <p:ext uri="{BB962C8B-B14F-4D97-AF65-F5344CB8AC3E}">
        <p14:creationId xmlns:p14="http://schemas.microsoft.com/office/powerpoint/2010/main" val="620511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28600"/>
            <a:ext cx="7078662" cy="9906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68488"/>
            <a:ext cx="3962400" cy="4532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953000" y="1868488"/>
            <a:ext cx="39624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953000" y="4210050"/>
            <a:ext cx="3962400" cy="2190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23"/>
          <p:cNvSpPr>
            <a:spLocks noGrp="1" noChangeArrowheads="1"/>
          </p:cNvSpPr>
          <p:nvPr>
            <p:ph type="ftr" sz="quarter" idx="10"/>
          </p:nvPr>
        </p:nvSpPr>
        <p:spPr>
          <a:ln/>
        </p:spPr>
        <p:txBody>
          <a:bodyPr/>
          <a:lstStyle>
            <a:lvl1pPr>
              <a:defRPr/>
            </a:lvl1pPr>
          </a:lstStyle>
          <a:p>
            <a:pPr>
              <a:defRPr/>
            </a:pPr>
            <a:r>
              <a:rPr lang="en-US"/>
              <a:t>Chap 12Basic Business Statistics, 10e © 2006 Prentice-Hall, Inc.</a:t>
            </a:r>
          </a:p>
        </p:txBody>
      </p:sp>
      <p:sp>
        <p:nvSpPr>
          <p:cNvPr id="7" name="Rectangle 24"/>
          <p:cNvSpPr>
            <a:spLocks noGrp="1" noChangeArrowheads="1"/>
          </p:cNvSpPr>
          <p:nvPr>
            <p:ph type="sldNum" sz="quarter" idx="11"/>
          </p:nvPr>
        </p:nvSpPr>
        <p:spPr>
          <a:ln/>
        </p:spPr>
        <p:txBody>
          <a:bodyPr/>
          <a:lstStyle>
            <a:lvl1pPr>
              <a:defRPr/>
            </a:lvl1pPr>
          </a:lstStyle>
          <a:p>
            <a:pPr>
              <a:defRPr/>
            </a:pPr>
            <a:r>
              <a:rPr lang="en-US"/>
              <a:t>Chap 11-</a:t>
            </a:r>
            <a:fld id="{C4054D0A-6F3F-47A7-B085-F2345B549821}" type="slidenum">
              <a:rPr lang="en-US"/>
              <a:pPr>
                <a:defRPr/>
              </a:pPr>
              <a:t>‹#›</a:t>
            </a:fld>
            <a:endParaRPr lang="en-US"/>
          </a:p>
        </p:txBody>
      </p:sp>
    </p:spTree>
    <p:extLst>
      <p:ext uri="{BB962C8B-B14F-4D97-AF65-F5344CB8AC3E}">
        <p14:creationId xmlns:p14="http://schemas.microsoft.com/office/powerpoint/2010/main" val="8371361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150938" y="228600"/>
            <a:ext cx="7078662" cy="9906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838200" y="1868488"/>
            <a:ext cx="39624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953000" y="1868488"/>
            <a:ext cx="39624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838200" y="4210050"/>
            <a:ext cx="3962400" cy="2190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953000" y="4210050"/>
            <a:ext cx="3962400" cy="2190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3"/>
          <p:cNvSpPr>
            <a:spLocks noGrp="1" noChangeArrowheads="1"/>
          </p:cNvSpPr>
          <p:nvPr>
            <p:ph type="ftr" sz="quarter" idx="10"/>
          </p:nvPr>
        </p:nvSpPr>
        <p:spPr>
          <a:ln/>
        </p:spPr>
        <p:txBody>
          <a:bodyPr/>
          <a:lstStyle>
            <a:lvl1pPr>
              <a:defRPr/>
            </a:lvl1pPr>
          </a:lstStyle>
          <a:p>
            <a:pPr>
              <a:defRPr/>
            </a:pPr>
            <a:r>
              <a:rPr lang="en-US"/>
              <a:t>Chap 12Basic Business Statistics, 10e © 2006 Prentice-Hall, Inc.</a:t>
            </a:r>
          </a:p>
        </p:txBody>
      </p:sp>
      <p:sp>
        <p:nvSpPr>
          <p:cNvPr id="8" name="Rectangle 24"/>
          <p:cNvSpPr>
            <a:spLocks noGrp="1" noChangeArrowheads="1"/>
          </p:cNvSpPr>
          <p:nvPr>
            <p:ph type="sldNum" sz="quarter" idx="11"/>
          </p:nvPr>
        </p:nvSpPr>
        <p:spPr>
          <a:ln/>
        </p:spPr>
        <p:txBody>
          <a:bodyPr/>
          <a:lstStyle>
            <a:lvl1pPr>
              <a:defRPr/>
            </a:lvl1pPr>
          </a:lstStyle>
          <a:p>
            <a:pPr>
              <a:defRPr/>
            </a:pPr>
            <a:r>
              <a:rPr lang="en-US"/>
              <a:t>Chap 11-</a:t>
            </a:r>
            <a:fld id="{A34A9348-A961-4A74-B5E4-AE8514311252}" type="slidenum">
              <a:rPr lang="en-US"/>
              <a:pPr>
                <a:defRPr/>
              </a:pPr>
              <a:t>‹#›</a:t>
            </a:fld>
            <a:endParaRPr lang="en-US"/>
          </a:p>
        </p:txBody>
      </p:sp>
    </p:spTree>
    <p:extLst>
      <p:ext uri="{BB962C8B-B14F-4D97-AF65-F5344CB8AC3E}">
        <p14:creationId xmlns:p14="http://schemas.microsoft.com/office/powerpoint/2010/main" val="42180254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OverTx" preserve="1">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150938" y="228600"/>
            <a:ext cx="7078662" cy="9906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838200" y="1868488"/>
            <a:ext cx="39624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953000" y="1868488"/>
            <a:ext cx="39624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838200" y="4210050"/>
            <a:ext cx="8077200" cy="2190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23"/>
          <p:cNvSpPr>
            <a:spLocks noGrp="1" noChangeArrowheads="1"/>
          </p:cNvSpPr>
          <p:nvPr>
            <p:ph type="ftr" sz="quarter" idx="10"/>
          </p:nvPr>
        </p:nvSpPr>
        <p:spPr>
          <a:ln/>
        </p:spPr>
        <p:txBody>
          <a:bodyPr/>
          <a:lstStyle>
            <a:lvl1pPr>
              <a:defRPr/>
            </a:lvl1pPr>
          </a:lstStyle>
          <a:p>
            <a:pPr>
              <a:defRPr/>
            </a:pPr>
            <a:r>
              <a:rPr lang="en-US"/>
              <a:t>Chap 12Basic Business Statistics, 10e © 2006 Prentice-Hall, Inc.</a:t>
            </a:r>
          </a:p>
        </p:txBody>
      </p:sp>
      <p:sp>
        <p:nvSpPr>
          <p:cNvPr id="7" name="Rectangle 24"/>
          <p:cNvSpPr>
            <a:spLocks noGrp="1" noChangeArrowheads="1"/>
          </p:cNvSpPr>
          <p:nvPr>
            <p:ph type="sldNum" sz="quarter" idx="11"/>
          </p:nvPr>
        </p:nvSpPr>
        <p:spPr>
          <a:ln/>
        </p:spPr>
        <p:txBody>
          <a:bodyPr/>
          <a:lstStyle>
            <a:lvl1pPr>
              <a:defRPr/>
            </a:lvl1pPr>
          </a:lstStyle>
          <a:p>
            <a:pPr>
              <a:defRPr/>
            </a:pPr>
            <a:r>
              <a:rPr lang="en-US"/>
              <a:t>Chap 11-</a:t>
            </a:r>
            <a:fld id="{A09ABC7B-C67F-4863-ACA1-775B2EA3F27F}" type="slidenum">
              <a:rPr lang="en-US"/>
              <a:pPr>
                <a:defRPr/>
              </a:pPr>
              <a:t>‹#›</a:t>
            </a:fld>
            <a:endParaRPr lang="en-US"/>
          </a:p>
        </p:txBody>
      </p:sp>
    </p:spTree>
    <p:extLst>
      <p:ext uri="{BB962C8B-B14F-4D97-AF65-F5344CB8AC3E}">
        <p14:creationId xmlns:p14="http://schemas.microsoft.com/office/powerpoint/2010/main" val="14982186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28600"/>
            <a:ext cx="7078662" cy="990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38200" y="1868488"/>
            <a:ext cx="3962400" cy="4532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953000" y="1868488"/>
            <a:ext cx="39624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953000" y="4210050"/>
            <a:ext cx="3962400" cy="2190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23"/>
          <p:cNvSpPr>
            <a:spLocks noGrp="1" noChangeArrowheads="1"/>
          </p:cNvSpPr>
          <p:nvPr>
            <p:ph type="ftr" sz="quarter" idx="10"/>
          </p:nvPr>
        </p:nvSpPr>
        <p:spPr>
          <a:ln/>
        </p:spPr>
        <p:txBody>
          <a:bodyPr/>
          <a:lstStyle>
            <a:lvl1pPr>
              <a:defRPr/>
            </a:lvl1pPr>
          </a:lstStyle>
          <a:p>
            <a:pPr>
              <a:defRPr/>
            </a:pPr>
            <a:r>
              <a:rPr lang="en-US"/>
              <a:t>Chap 12Basic Business Statistics, 10e © 2006 Prentice-Hall, Inc.</a:t>
            </a:r>
          </a:p>
        </p:txBody>
      </p:sp>
      <p:sp>
        <p:nvSpPr>
          <p:cNvPr id="7" name="Rectangle 24"/>
          <p:cNvSpPr>
            <a:spLocks noGrp="1" noChangeArrowheads="1"/>
          </p:cNvSpPr>
          <p:nvPr>
            <p:ph type="sldNum" sz="quarter" idx="11"/>
          </p:nvPr>
        </p:nvSpPr>
        <p:spPr>
          <a:ln/>
        </p:spPr>
        <p:txBody>
          <a:bodyPr/>
          <a:lstStyle>
            <a:lvl1pPr>
              <a:defRPr/>
            </a:lvl1pPr>
          </a:lstStyle>
          <a:p>
            <a:pPr>
              <a:defRPr/>
            </a:pPr>
            <a:r>
              <a:rPr lang="en-US"/>
              <a:t>Chap 11-</a:t>
            </a:r>
            <a:fld id="{2134E7BD-83BF-4F83-AB3E-EED650DB1E9F}" type="slidenum">
              <a:rPr lang="en-US"/>
              <a:pPr>
                <a:defRPr/>
              </a:pPr>
              <a:t>‹#›</a:t>
            </a:fld>
            <a:endParaRPr lang="en-US"/>
          </a:p>
        </p:txBody>
      </p:sp>
    </p:spTree>
    <p:extLst>
      <p:ext uri="{BB962C8B-B14F-4D97-AF65-F5344CB8AC3E}">
        <p14:creationId xmlns:p14="http://schemas.microsoft.com/office/powerpoint/2010/main" val="1470752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eaLnBrk="0" hangingPunct="0">
              <a:defRPr>
                <a:latin typeface="Times New Roman" pitchFamily="18" charset="0"/>
                <a:ea typeface="MS PGothic" pitchFamily="34" charset="-128"/>
                <a:cs typeface="Arial" pitchFamily="34"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a:latin typeface="Times New Roman" pitchFamily="18" charset="0"/>
                <a:ea typeface="MS PGothic" pitchFamily="34" charset="-128"/>
                <a:cs typeface="Arial" pitchFamily="34" charset="0"/>
              </a:defRPr>
            </a:lvl1pPr>
          </a:lstStyle>
          <a:p>
            <a:pPr>
              <a:defRPr/>
            </a:pPr>
            <a:endParaRPr lang="en-US"/>
          </a:p>
        </p:txBody>
      </p:sp>
      <p:sp>
        <p:nvSpPr>
          <p:cNvPr id="6" name="Rectangle 6"/>
          <p:cNvSpPr>
            <a:spLocks noGrp="1" noChangeArrowheads="1"/>
          </p:cNvSpPr>
          <p:nvPr>
            <p:ph type="sldNum" sz="quarter" idx="12"/>
          </p:nvPr>
        </p:nvSpPr>
        <p:spPr/>
        <p:txBody>
          <a:bodyPr/>
          <a:lstStyle>
            <a:lvl1pPr eaLnBrk="0" hangingPunct="0">
              <a:defRPr>
                <a:latin typeface="Times New Roman" pitchFamily="18" charset="0"/>
                <a:ea typeface="MS PGothic" pitchFamily="34" charset="-128"/>
                <a:cs typeface="Arial" pitchFamily="34" charset="0"/>
              </a:defRPr>
            </a:lvl1pPr>
          </a:lstStyle>
          <a:p>
            <a:pPr>
              <a:defRPr/>
            </a:pPr>
            <a:fld id="{22CECA4B-AB1F-475F-9F6F-E626C9345EC9}" type="slidenum">
              <a:rPr lang="en-US"/>
              <a:pPr>
                <a:defRPr/>
              </a:pPr>
              <a:t>‹#›</a:t>
            </a:fld>
            <a:endParaRPr lang="en-US"/>
          </a:p>
        </p:txBody>
      </p:sp>
    </p:spTree>
    <p:extLst>
      <p:ext uri="{BB962C8B-B14F-4D97-AF65-F5344CB8AC3E}">
        <p14:creationId xmlns:p14="http://schemas.microsoft.com/office/powerpoint/2010/main" val="3289298051"/>
      </p:ext>
    </p:extLst>
  </p:cSld>
  <p:clrMapOvr>
    <a:masterClrMapping/>
  </p:clrMapOvr>
  <p:transition spd="med">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0" hangingPunct="0">
              <a:defRPr>
                <a:latin typeface="Times New Roman" pitchFamily="18" charset="0"/>
                <a:ea typeface="MS PGothic" pitchFamily="34" charset="-128"/>
                <a:cs typeface="Arial" pitchFamily="34"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a:latin typeface="Times New Roman" pitchFamily="18" charset="0"/>
                <a:ea typeface="MS PGothic" pitchFamily="34" charset="-128"/>
                <a:cs typeface="Arial" pitchFamily="34" charset="0"/>
              </a:defRPr>
            </a:lvl1pPr>
          </a:lstStyle>
          <a:p>
            <a:pPr>
              <a:defRPr/>
            </a:pPr>
            <a:endParaRPr lang="en-US"/>
          </a:p>
        </p:txBody>
      </p:sp>
      <p:sp>
        <p:nvSpPr>
          <p:cNvPr id="6" name="Rectangle 6"/>
          <p:cNvSpPr>
            <a:spLocks noGrp="1" noChangeArrowheads="1"/>
          </p:cNvSpPr>
          <p:nvPr>
            <p:ph type="sldNum" sz="quarter" idx="12"/>
          </p:nvPr>
        </p:nvSpPr>
        <p:spPr/>
        <p:txBody>
          <a:bodyPr/>
          <a:lstStyle>
            <a:lvl1pPr eaLnBrk="0" hangingPunct="0">
              <a:defRPr>
                <a:latin typeface="Times New Roman" pitchFamily="18" charset="0"/>
                <a:ea typeface="MS PGothic" pitchFamily="34" charset="-128"/>
                <a:cs typeface="Arial" pitchFamily="34" charset="0"/>
              </a:defRPr>
            </a:lvl1pPr>
          </a:lstStyle>
          <a:p>
            <a:pPr>
              <a:defRPr/>
            </a:pPr>
            <a:fld id="{06C6C027-CB2D-4B44-A062-510328D08398}" type="slidenum">
              <a:rPr lang="en-US"/>
              <a:pPr>
                <a:defRPr/>
              </a:pPr>
              <a:t>‹#›</a:t>
            </a:fld>
            <a:endParaRPr lang="en-US"/>
          </a:p>
        </p:txBody>
      </p:sp>
    </p:spTree>
    <p:extLst>
      <p:ext uri="{BB962C8B-B14F-4D97-AF65-F5344CB8AC3E}">
        <p14:creationId xmlns:p14="http://schemas.microsoft.com/office/powerpoint/2010/main" val="2324570730"/>
      </p:ext>
    </p:extLst>
  </p:cSld>
  <p:clrMapOvr>
    <a:masterClrMapping/>
  </p:clrMapOvr>
  <p:transition spd="med">
    <p:push/>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eaLnBrk="0" hangingPunct="0">
              <a:defRPr>
                <a:latin typeface="Times New Roman" pitchFamily="18" charset="0"/>
                <a:ea typeface="MS PGothic" pitchFamily="34" charset="-128"/>
                <a:cs typeface="Arial" pitchFamily="34"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a:latin typeface="Times New Roman" pitchFamily="18" charset="0"/>
                <a:ea typeface="MS PGothic" pitchFamily="34" charset="-128"/>
                <a:cs typeface="Arial" pitchFamily="34" charset="0"/>
              </a:defRPr>
            </a:lvl1pPr>
          </a:lstStyle>
          <a:p>
            <a:pPr>
              <a:defRPr/>
            </a:pPr>
            <a:endParaRPr lang="en-US"/>
          </a:p>
        </p:txBody>
      </p:sp>
      <p:sp>
        <p:nvSpPr>
          <p:cNvPr id="6" name="Rectangle 6"/>
          <p:cNvSpPr>
            <a:spLocks noGrp="1" noChangeArrowheads="1"/>
          </p:cNvSpPr>
          <p:nvPr>
            <p:ph type="sldNum" sz="quarter" idx="12"/>
          </p:nvPr>
        </p:nvSpPr>
        <p:spPr/>
        <p:txBody>
          <a:bodyPr/>
          <a:lstStyle>
            <a:lvl1pPr eaLnBrk="0" hangingPunct="0">
              <a:defRPr>
                <a:latin typeface="Times New Roman" pitchFamily="18" charset="0"/>
                <a:ea typeface="MS PGothic" pitchFamily="34" charset="-128"/>
                <a:cs typeface="Arial" pitchFamily="34" charset="0"/>
              </a:defRPr>
            </a:lvl1pPr>
          </a:lstStyle>
          <a:p>
            <a:pPr>
              <a:defRPr/>
            </a:pPr>
            <a:fld id="{0891C8A0-F4C4-4823-8231-617A74D4F795}" type="slidenum">
              <a:rPr lang="en-US"/>
              <a:pPr>
                <a:defRPr/>
              </a:pPr>
              <a:t>‹#›</a:t>
            </a:fld>
            <a:endParaRPr lang="en-US"/>
          </a:p>
        </p:txBody>
      </p:sp>
    </p:spTree>
    <p:extLst>
      <p:ext uri="{BB962C8B-B14F-4D97-AF65-F5344CB8AC3E}">
        <p14:creationId xmlns:p14="http://schemas.microsoft.com/office/powerpoint/2010/main" val="167459078"/>
      </p:ext>
    </p:extLst>
  </p:cSld>
  <p:clrMapOvr>
    <a:masterClrMapping/>
  </p:clrMapOvr>
  <p:transition spd="med">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ftr" sz="quarter" idx="10"/>
          </p:nvPr>
        </p:nvSpPr>
        <p:spPr>
          <a:ln/>
        </p:spPr>
        <p:txBody>
          <a:bodyPr/>
          <a:lstStyle>
            <a:lvl1pPr>
              <a:defRPr/>
            </a:lvl1pPr>
          </a:lstStyle>
          <a:p>
            <a:pPr>
              <a:defRPr/>
            </a:pPr>
            <a:r>
              <a:rPr lang="en-US"/>
              <a:t>Chap 12Basic Business Statistics, 10e © 2006 Prentice-Hall, Inc.</a:t>
            </a:r>
          </a:p>
        </p:txBody>
      </p:sp>
      <p:sp>
        <p:nvSpPr>
          <p:cNvPr id="5" name="Rectangle 24"/>
          <p:cNvSpPr>
            <a:spLocks noGrp="1" noChangeArrowheads="1"/>
          </p:cNvSpPr>
          <p:nvPr>
            <p:ph type="sldNum" sz="quarter" idx="11"/>
          </p:nvPr>
        </p:nvSpPr>
        <p:spPr>
          <a:ln/>
        </p:spPr>
        <p:txBody>
          <a:bodyPr/>
          <a:lstStyle>
            <a:lvl1pPr>
              <a:defRPr/>
            </a:lvl1pPr>
          </a:lstStyle>
          <a:p>
            <a:pPr>
              <a:defRPr/>
            </a:pPr>
            <a:r>
              <a:rPr lang="en-US"/>
              <a:t>Chap 11-</a:t>
            </a:r>
            <a:fld id="{47519976-8272-402E-94B0-958D57D7E748}" type="slidenum">
              <a:rPr lang="en-US"/>
              <a:pPr>
                <a:defRPr/>
              </a:pPr>
              <a:t>‹#›</a:t>
            </a:fld>
            <a:endParaRPr lang="en-US"/>
          </a:p>
        </p:txBody>
      </p:sp>
    </p:spTree>
    <p:extLst>
      <p:ext uri="{BB962C8B-B14F-4D97-AF65-F5344CB8AC3E}">
        <p14:creationId xmlns:p14="http://schemas.microsoft.com/office/powerpoint/2010/main" val="26632979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eaLnBrk="0" hangingPunct="0">
              <a:defRPr>
                <a:latin typeface="Times New Roman" pitchFamily="18" charset="0"/>
                <a:ea typeface="MS PGothic" pitchFamily="34" charset="-128"/>
                <a:cs typeface="Arial" pitchFamily="34"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a:latin typeface="Times New Roman" pitchFamily="18" charset="0"/>
                <a:ea typeface="MS PGothic" pitchFamily="34" charset="-128"/>
                <a:cs typeface="Arial" pitchFamily="34" charset="0"/>
              </a:defRPr>
            </a:lvl1pPr>
          </a:lstStyle>
          <a:p>
            <a:pPr>
              <a:defRPr/>
            </a:pPr>
            <a:endParaRPr lang="en-US"/>
          </a:p>
        </p:txBody>
      </p:sp>
      <p:sp>
        <p:nvSpPr>
          <p:cNvPr id="7" name="Rectangle 6"/>
          <p:cNvSpPr>
            <a:spLocks noGrp="1" noChangeArrowheads="1"/>
          </p:cNvSpPr>
          <p:nvPr>
            <p:ph type="sldNum" sz="quarter" idx="12"/>
          </p:nvPr>
        </p:nvSpPr>
        <p:spPr/>
        <p:txBody>
          <a:bodyPr/>
          <a:lstStyle>
            <a:lvl1pPr eaLnBrk="0" hangingPunct="0">
              <a:defRPr>
                <a:latin typeface="Times New Roman" pitchFamily="18" charset="0"/>
                <a:ea typeface="MS PGothic" pitchFamily="34" charset="-128"/>
                <a:cs typeface="Arial" pitchFamily="34" charset="0"/>
              </a:defRPr>
            </a:lvl1pPr>
          </a:lstStyle>
          <a:p>
            <a:pPr>
              <a:defRPr/>
            </a:pPr>
            <a:fld id="{81B11090-11C1-4A2B-939C-6229E5633739}" type="slidenum">
              <a:rPr lang="en-US"/>
              <a:pPr>
                <a:defRPr/>
              </a:pPr>
              <a:t>‹#›</a:t>
            </a:fld>
            <a:endParaRPr lang="en-US"/>
          </a:p>
        </p:txBody>
      </p:sp>
    </p:spTree>
    <p:extLst>
      <p:ext uri="{BB962C8B-B14F-4D97-AF65-F5344CB8AC3E}">
        <p14:creationId xmlns:p14="http://schemas.microsoft.com/office/powerpoint/2010/main" val="322783865"/>
      </p:ext>
    </p:extLst>
  </p:cSld>
  <p:clrMapOvr>
    <a:masterClrMapping/>
  </p:clrMapOvr>
  <p:transition spd="med">
    <p:push/>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eaLnBrk="0" hangingPunct="0">
              <a:defRPr>
                <a:latin typeface="Times New Roman" pitchFamily="18" charset="0"/>
                <a:ea typeface="MS PGothic" pitchFamily="34" charset="-128"/>
                <a:cs typeface="Arial" pitchFamily="34" charset="0"/>
              </a:defRPr>
            </a:lvl1pPr>
          </a:lstStyle>
          <a:p>
            <a:pPr>
              <a:defRPr/>
            </a:pPr>
            <a:endParaRPr lang="en-US"/>
          </a:p>
        </p:txBody>
      </p:sp>
      <p:sp>
        <p:nvSpPr>
          <p:cNvPr id="8" name="Rectangle 5"/>
          <p:cNvSpPr>
            <a:spLocks noGrp="1" noChangeArrowheads="1"/>
          </p:cNvSpPr>
          <p:nvPr>
            <p:ph type="ftr" sz="quarter" idx="11"/>
          </p:nvPr>
        </p:nvSpPr>
        <p:spPr/>
        <p:txBody>
          <a:bodyPr/>
          <a:lstStyle>
            <a:lvl1pPr eaLnBrk="0" hangingPunct="0">
              <a:defRPr>
                <a:latin typeface="Times New Roman" pitchFamily="18" charset="0"/>
                <a:ea typeface="MS PGothic" pitchFamily="34" charset="-128"/>
                <a:cs typeface="Arial" pitchFamily="34" charset="0"/>
              </a:defRPr>
            </a:lvl1pPr>
          </a:lstStyle>
          <a:p>
            <a:pPr>
              <a:defRPr/>
            </a:pPr>
            <a:endParaRPr lang="en-US"/>
          </a:p>
        </p:txBody>
      </p:sp>
      <p:sp>
        <p:nvSpPr>
          <p:cNvPr id="9" name="Rectangle 6"/>
          <p:cNvSpPr>
            <a:spLocks noGrp="1" noChangeArrowheads="1"/>
          </p:cNvSpPr>
          <p:nvPr>
            <p:ph type="sldNum" sz="quarter" idx="12"/>
          </p:nvPr>
        </p:nvSpPr>
        <p:spPr/>
        <p:txBody>
          <a:bodyPr/>
          <a:lstStyle>
            <a:lvl1pPr eaLnBrk="0" hangingPunct="0">
              <a:defRPr>
                <a:latin typeface="Times New Roman" pitchFamily="18" charset="0"/>
                <a:ea typeface="MS PGothic" pitchFamily="34" charset="-128"/>
                <a:cs typeface="Arial" pitchFamily="34" charset="0"/>
              </a:defRPr>
            </a:lvl1pPr>
          </a:lstStyle>
          <a:p>
            <a:pPr>
              <a:defRPr/>
            </a:pPr>
            <a:fld id="{84647496-4AC2-496B-A7D5-9F3A9544EB2F}" type="slidenum">
              <a:rPr lang="en-US"/>
              <a:pPr>
                <a:defRPr/>
              </a:pPr>
              <a:t>‹#›</a:t>
            </a:fld>
            <a:endParaRPr lang="en-US"/>
          </a:p>
        </p:txBody>
      </p:sp>
    </p:spTree>
    <p:extLst>
      <p:ext uri="{BB962C8B-B14F-4D97-AF65-F5344CB8AC3E}">
        <p14:creationId xmlns:p14="http://schemas.microsoft.com/office/powerpoint/2010/main" val="1694808590"/>
      </p:ext>
    </p:extLst>
  </p:cSld>
  <p:clrMapOvr>
    <a:masterClrMapping/>
  </p:clrMapOvr>
  <p:transition spd="med">
    <p:push/>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eaLnBrk="0" hangingPunct="0">
              <a:defRPr>
                <a:latin typeface="Times New Roman" pitchFamily="18" charset="0"/>
                <a:ea typeface="MS PGothic" pitchFamily="34" charset="-128"/>
                <a:cs typeface="Arial" pitchFamily="34" charset="0"/>
              </a:defRPr>
            </a:lvl1pPr>
          </a:lstStyle>
          <a:p>
            <a:pPr>
              <a:defRPr/>
            </a:pPr>
            <a:endParaRPr lang="en-US"/>
          </a:p>
        </p:txBody>
      </p:sp>
      <p:sp>
        <p:nvSpPr>
          <p:cNvPr id="4" name="Rectangle 5"/>
          <p:cNvSpPr>
            <a:spLocks noGrp="1" noChangeArrowheads="1"/>
          </p:cNvSpPr>
          <p:nvPr>
            <p:ph type="ftr" sz="quarter" idx="11"/>
          </p:nvPr>
        </p:nvSpPr>
        <p:spPr/>
        <p:txBody>
          <a:bodyPr/>
          <a:lstStyle>
            <a:lvl1pPr eaLnBrk="0" hangingPunct="0">
              <a:defRPr>
                <a:latin typeface="Times New Roman" pitchFamily="18" charset="0"/>
                <a:ea typeface="MS PGothic" pitchFamily="34" charset="-128"/>
                <a:cs typeface="Arial" pitchFamily="34" charset="0"/>
              </a:defRPr>
            </a:lvl1pPr>
          </a:lstStyle>
          <a:p>
            <a:pPr>
              <a:defRPr/>
            </a:pPr>
            <a:endParaRPr lang="en-US"/>
          </a:p>
        </p:txBody>
      </p:sp>
      <p:sp>
        <p:nvSpPr>
          <p:cNvPr id="5" name="Rectangle 6"/>
          <p:cNvSpPr>
            <a:spLocks noGrp="1" noChangeArrowheads="1"/>
          </p:cNvSpPr>
          <p:nvPr>
            <p:ph type="sldNum" sz="quarter" idx="12"/>
          </p:nvPr>
        </p:nvSpPr>
        <p:spPr/>
        <p:txBody>
          <a:bodyPr/>
          <a:lstStyle>
            <a:lvl1pPr eaLnBrk="0" hangingPunct="0">
              <a:defRPr>
                <a:latin typeface="Times New Roman" pitchFamily="18" charset="0"/>
                <a:ea typeface="MS PGothic" pitchFamily="34" charset="-128"/>
                <a:cs typeface="Arial" pitchFamily="34" charset="0"/>
              </a:defRPr>
            </a:lvl1pPr>
          </a:lstStyle>
          <a:p>
            <a:pPr>
              <a:defRPr/>
            </a:pPr>
            <a:fld id="{BFA00A07-CB0D-4073-9283-F28A07128D5E}" type="slidenum">
              <a:rPr lang="en-US"/>
              <a:pPr>
                <a:defRPr/>
              </a:pPr>
              <a:t>‹#›</a:t>
            </a:fld>
            <a:endParaRPr lang="en-US"/>
          </a:p>
        </p:txBody>
      </p:sp>
    </p:spTree>
    <p:extLst>
      <p:ext uri="{BB962C8B-B14F-4D97-AF65-F5344CB8AC3E}">
        <p14:creationId xmlns:p14="http://schemas.microsoft.com/office/powerpoint/2010/main" val="1510759589"/>
      </p:ext>
    </p:extLst>
  </p:cSld>
  <p:clrMapOvr>
    <a:masterClrMapping/>
  </p:clrMapOvr>
  <p:transition spd="med">
    <p:push/>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eaLnBrk="0" hangingPunct="0">
              <a:defRPr>
                <a:latin typeface="Times New Roman" pitchFamily="18" charset="0"/>
                <a:ea typeface="MS PGothic" pitchFamily="34" charset="-128"/>
                <a:cs typeface="Arial" pitchFamily="34" charset="0"/>
              </a:defRPr>
            </a:lvl1pPr>
          </a:lstStyle>
          <a:p>
            <a:pPr>
              <a:defRPr/>
            </a:pPr>
            <a:endParaRPr lang="en-US"/>
          </a:p>
        </p:txBody>
      </p:sp>
      <p:sp>
        <p:nvSpPr>
          <p:cNvPr id="3" name="Rectangle 5"/>
          <p:cNvSpPr>
            <a:spLocks noGrp="1" noChangeArrowheads="1"/>
          </p:cNvSpPr>
          <p:nvPr>
            <p:ph type="ftr" sz="quarter" idx="11"/>
          </p:nvPr>
        </p:nvSpPr>
        <p:spPr/>
        <p:txBody>
          <a:bodyPr/>
          <a:lstStyle>
            <a:lvl1pPr eaLnBrk="0" hangingPunct="0">
              <a:defRPr>
                <a:latin typeface="Times New Roman" pitchFamily="18" charset="0"/>
                <a:ea typeface="MS PGothic" pitchFamily="34" charset="-128"/>
                <a:cs typeface="Arial" pitchFamily="34" charset="0"/>
              </a:defRPr>
            </a:lvl1pPr>
          </a:lstStyle>
          <a:p>
            <a:pPr>
              <a:defRPr/>
            </a:pPr>
            <a:endParaRPr lang="en-US"/>
          </a:p>
        </p:txBody>
      </p:sp>
      <p:sp>
        <p:nvSpPr>
          <p:cNvPr id="4" name="Rectangle 6"/>
          <p:cNvSpPr>
            <a:spLocks noGrp="1" noChangeArrowheads="1"/>
          </p:cNvSpPr>
          <p:nvPr>
            <p:ph type="sldNum" sz="quarter" idx="12"/>
          </p:nvPr>
        </p:nvSpPr>
        <p:spPr/>
        <p:txBody>
          <a:bodyPr/>
          <a:lstStyle>
            <a:lvl1pPr eaLnBrk="0" hangingPunct="0">
              <a:defRPr>
                <a:latin typeface="Times New Roman" pitchFamily="18" charset="0"/>
                <a:ea typeface="MS PGothic" pitchFamily="34" charset="-128"/>
                <a:cs typeface="Arial" pitchFamily="34" charset="0"/>
              </a:defRPr>
            </a:lvl1pPr>
          </a:lstStyle>
          <a:p>
            <a:pPr>
              <a:defRPr/>
            </a:pPr>
            <a:fld id="{CFA12471-9176-4110-8ACA-EC28A7494CF0}" type="slidenum">
              <a:rPr lang="en-US"/>
              <a:pPr>
                <a:defRPr/>
              </a:pPr>
              <a:t>‹#›</a:t>
            </a:fld>
            <a:endParaRPr lang="en-US"/>
          </a:p>
        </p:txBody>
      </p:sp>
    </p:spTree>
    <p:extLst>
      <p:ext uri="{BB962C8B-B14F-4D97-AF65-F5344CB8AC3E}">
        <p14:creationId xmlns:p14="http://schemas.microsoft.com/office/powerpoint/2010/main" val="2445841178"/>
      </p:ext>
    </p:extLst>
  </p:cSld>
  <p:clrMapOvr>
    <a:masterClrMapping/>
  </p:clrMapOvr>
  <p:transition spd="med">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eaLnBrk="0" hangingPunct="0">
              <a:defRPr>
                <a:latin typeface="Times New Roman" pitchFamily="18" charset="0"/>
                <a:ea typeface="MS PGothic" pitchFamily="34" charset="-128"/>
                <a:cs typeface="Arial" pitchFamily="34"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a:latin typeface="Times New Roman" pitchFamily="18" charset="0"/>
                <a:ea typeface="MS PGothic" pitchFamily="34" charset="-128"/>
                <a:cs typeface="Arial" pitchFamily="34" charset="0"/>
              </a:defRPr>
            </a:lvl1pPr>
          </a:lstStyle>
          <a:p>
            <a:pPr>
              <a:defRPr/>
            </a:pPr>
            <a:endParaRPr lang="en-US"/>
          </a:p>
        </p:txBody>
      </p:sp>
      <p:sp>
        <p:nvSpPr>
          <p:cNvPr id="7" name="Rectangle 6"/>
          <p:cNvSpPr>
            <a:spLocks noGrp="1" noChangeArrowheads="1"/>
          </p:cNvSpPr>
          <p:nvPr>
            <p:ph type="sldNum" sz="quarter" idx="12"/>
          </p:nvPr>
        </p:nvSpPr>
        <p:spPr/>
        <p:txBody>
          <a:bodyPr/>
          <a:lstStyle>
            <a:lvl1pPr eaLnBrk="0" hangingPunct="0">
              <a:defRPr>
                <a:latin typeface="Times New Roman" pitchFamily="18" charset="0"/>
                <a:ea typeface="MS PGothic" pitchFamily="34" charset="-128"/>
                <a:cs typeface="Arial" pitchFamily="34" charset="0"/>
              </a:defRPr>
            </a:lvl1pPr>
          </a:lstStyle>
          <a:p>
            <a:pPr>
              <a:defRPr/>
            </a:pPr>
            <a:fld id="{632248B7-7BAA-483B-A368-8E54B04412C7}" type="slidenum">
              <a:rPr lang="en-US"/>
              <a:pPr>
                <a:defRPr/>
              </a:pPr>
              <a:t>‹#›</a:t>
            </a:fld>
            <a:endParaRPr lang="en-US"/>
          </a:p>
        </p:txBody>
      </p:sp>
    </p:spTree>
    <p:extLst>
      <p:ext uri="{BB962C8B-B14F-4D97-AF65-F5344CB8AC3E}">
        <p14:creationId xmlns:p14="http://schemas.microsoft.com/office/powerpoint/2010/main" val="2864111200"/>
      </p:ext>
    </p:extLst>
  </p:cSld>
  <p:clrMapOvr>
    <a:masterClrMapping/>
  </p:clrMapOvr>
  <p:transition spd="med">
    <p:push/>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eaLnBrk="0" hangingPunct="0">
              <a:defRPr>
                <a:latin typeface="Times New Roman" pitchFamily="18" charset="0"/>
                <a:ea typeface="MS PGothic" pitchFamily="34" charset="-128"/>
                <a:cs typeface="Arial" pitchFamily="34"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a:latin typeface="Times New Roman" pitchFamily="18" charset="0"/>
                <a:ea typeface="MS PGothic" pitchFamily="34" charset="-128"/>
                <a:cs typeface="Arial" pitchFamily="34" charset="0"/>
              </a:defRPr>
            </a:lvl1pPr>
          </a:lstStyle>
          <a:p>
            <a:pPr>
              <a:defRPr/>
            </a:pPr>
            <a:endParaRPr lang="en-US"/>
          </a:p>
        </p:txBody>
      </p:sp>
      <p:sp>
        <p:nvSpPr>
          <p:cNvPr id="7" name="Rectangle 6"/>
          <p:cNvSpPr>
            <a:spLocks noGrp="1" noChangeArrowheads="1"/>
          </p:cNvSpPr>
          <p:nvPr>
            <p:ph type="sldNum" sz="quarter" idx="12"/>
          </p:nvPr>
        </p:nvSpPr>
        <p:spPr/>
        <p:txBody>
          <a:bodyPr/>
          <a:lstStyle>
            <a:lvl1pPr eaLnBrk="0" hangingPunct="0">
              <a:defRPr>
                <a:latin typeface="Times New Roman" pitchFamily="18" charset="0"/>
                <a:ea typeface="MS PGothic" pitchFamily="34" charset="-128"/>
                <a:cs typeface="Arial" pitchFamily="34" charset="0"/>
              </a:defRPr>
            </a:lvl1pPr>
          </a:lstStyle>
          <a:p>
            <a:pPr>
              <a:defRPr/>
            </a:pPr>
            <a:fld id="{2FE692EA-3910-4445-AFF4-93C7EB62EDFD}" type="slidenum">
              <a:rPr lang="en-US"/>
              <a:pPr>
                <a:defRPr/>
              </a:pPr>
              <a:t>‹#›</a:t>
            </a:fld>
            <a:endParaRPr lang="en-US"/>
          </a:p>
        </p:txBody>
      </p:sp>
    </p:spTree>
    <p:extLst>
      <p:ext uri="{BB962C8B-B14F-4D97-AF65-F5344CB8AC3E}">
        <p14:creationId xmlns:p14="http://schemas.microsoft.com/office/powerpoint/2010/main" val="2226998593"/>
      </p:ext>
    </p:extLst>
  </p:cSld>
  <p:clrMapOvr>
    <a:masterClrMapping/>
  </p:clrMapOvr>
  <p:transition spd="med">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0" hangingPunct="0">
              <a:defRPr>
                <a:latin typeface="Times New Roman" pitchFamily="18" charset="0"/>
                <a:ea typeface="MS PGothic" pitchFamily="34" charset="-128"/>
                <a:cs typeface="Arial" pitchFamily="34"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a:latin typeface="Times New Roman" pitchFamily="18" charset="0"/>
                <a:ea typeface="MS PGothic" pitchFamily="34" charset="-128"/>
                <a:cs typeface="Arial" pitchFamily="34" charset="0"/>
              </a:defRPr>
            </a:lvl1pPr>
          </a:lstStyle>
          <a:p>
            <a:pPr>
              <a:defRPr/>
            </a:pPr>
            <a:endParaRPr lang="en-US"/>
          </a:p>
        </p:txBody>
      </p:sp>
      <p:sp>
        <p:nvSpPr>
          <p:cNvPr id="6" name="Rectangle 6"/>
          <p:cNvSpPr>
            <a:spLocks noGrp="1" noChangeArrowheads="1"/>
          </p:cNvSpPr>
          <p:nvPr>
            <p:ph type="sldNum" sz="quarter" idx="12"/>
          </p:nvPr>
        </p:nvSpPr>
        <p:spPr/>
        <p:txBody>
          <a:bodyPr/>
          <a:lstStyle>
            <a:lvl1pPr eaLnBrk="0" hangingPunct="0">
              <a:defRPr>
                <a:latin typeface="Times New Roman" pitchFamily="18" charset="0"/>
                <a:ea typeface="MS PGothic" pitchFamily="34" charset="-128"/>
                <a:cs typeface="Arial" pitchFamily="34" charset="0"/>
              </a:defRPr>
            </a:lvl1pPr>
          </a:lstStyle>
          <a:p>
            <a:pPr>
              <a:defRPr/>
            </a:pPr>
            <a:fld id="{586A1B24-4B6F-47E9-98E9-221B820D0D5F}" type="slidenum">
              <a:rPr lang="en-US"/>
              <a:pPr>
                <a:defRPr/>
              </a:pPr>
              <a:t>‹#›</a:t>
            </a:fld>
            <a:endParaRPr lang="en-US"/>
          </a:p>
        </p:txBody>
      </p:sp>
    </p:spTree>
    <p:extLst>
      <p:ext uri="{BB962C8B-B14F-4D97-AF65-F5344CB8AC3E}">
        <p14:creationId xmlns:p14="http://schemas.microsoft.com/office/powerpoint/2010/main" val="1856288279"/>
      </p:ext>
    </p:extLst>
  </p:cSld>
  <p:clrMapOvr>
    <a:masterClrMapping/>
  </p:clrMapOvr>
  <p:transition spd="med">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0" hangingPunct="0">
              <a:defRPr>
                <a:latin typeface="Times New Roman" pitchFamily="18" charset="0"/>
                <a:ea typeface="MS PGothic" pitchFamily="34" charset="-128"/>
                <a:cs typeface="Arial" pitchFamily="34"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a:latin typeface="Times New Roman" pitchFamily="18" charset="0"/>
                <a:ea typeface="MS PGothic" pitchFamily="34" charset="-128"/>
                <a:cs typeface="Arial" pitchFamily="34" charset="0"/>
              </a:defRPr>
            </a:lvl1pPr>
          </a:lstStyle>
          <a:p>
            <a:pPr>
              <a:defRPr/>
            </a:pPr>
            <a:endParaRPr lang="en-US"/>
          </a:p>
        </p:txBody>
      </p:sp>
      <p:sp>
        <p:nvSpPr>
          <p:cNvPr id="6" name="Rectangle 6"/>
          <p:cNvSpPr>
            <a:spLocks noGrp="1" noChangeArrowheads="1"/>
          </p:cNvSpPr>
          <p:nvPr>
            <p:ph type="sldNum" sz="quarter" idx="12"/>
          </p:nvPr>
        </p:nvSpPr>
        <p:spPr/>
        <p:txBody>
          <a:bodyPr/>
          <a:lstStyle>
            <a:lvl1pPr eaLnBrk="0" hangingPunct="0">
              <a:defRPr>
                <a:latin typeface="Times New Roman" pitchFamily="18" charset="0"/>
                <a:ea typeface="MS PGothic" pitchFamily="34" charset="-128"/>
                <a:cs typeface="Arial" pitchFamily="34" charset="0"/>
              </a:defRPr>
            </a:lvl1pPr>
          </a:lstStyle>
          <a:p>
            <a:pPr>
              <a:defRPr/>
            </a:pPr>
            <a:fld id="{2BD53C78-1CB6-42B5-94C7-94FF9A7C0C16}" type="slidenum">
              <a:rPr lang="en-US"/>
              <a:pPr>
                <a:defRPr/>
              </a:pPr>
              <a:t>‹#›</a:t>
            </a:fld>
            <a:endParaRPr lang="en-US"/>
          </a:p>
        </p:txBody>
      </p:sp>
    </p:spTree>
    <p:extLst>
      <p:ext uri="{BB962C8B-B14F-4D97-AF65-F5344CB8AC3E}">
        <p14:creationId xmlns:p14="http://schemas.microsoft.com/office/powerpoint/2010/main" val="1548901643"/>
      </p:ext>
    </p:extLst>
  </p:cSld>
  <p:clrMapOvr>
    <a:masterClrMapping/>
  </p:clrMapOvr>
  <p:transition spd="med">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eaLnBrk="0" hangingPunct="0">
              <a:defRPr>
                <a:latin typeface="Times New Roman" pitchFamily="18" charset="0"/>
                <a:ea typeface="+mn-ea"/>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a:latin typeface="Times New Roman" pitchFamily="18" charset="0"/>
                <a:ea typeface="+mn-ea"/>
              </a:defRPr>
            </a:lvl1pPr>
          </a:lstStyle>
          <a:p>
            <a:pPr>
              <a:defRPr/>
            </a:pPr>
            <a:endParaRPr lang="en-US"/>
          </a:p>
        </p:txBody>
      </p:sp>
      <p:sp>
        <p:nvSpPr>
          <p:cNvPr id="6" name="Rectangle 6"/>
          <p:cNvSpPr>
            <a:spLocks noGrp="1" noChangeArrowheads="1"/>
          </p:cNvSpPr>
          <p:nvPr>
            <p:ph type="sldNum" sz="quarter" idx="12"/>
          </p:nvPr>
        </p:nvSpPr>
        <p:spPr/>
        <p:txBody>
          <a:bodyPr/>
          <a:lstStyle>
            <a:lvl1pPr eaLnBrk="0" hangingPunct="0">
              <a:defRPr>
                <a:latin typeface="Times New Roman" pitchFamily="18" charset="0"/>
                <a:ea typeface="+mn-ea"/>
              </a:defRPr>
            </a:lvl1pPr>
          </a:lstStyle>
          <a:p>
            <a:pPr>
              <a:defRPr/>
            </a:pPr>
            <a:fld id="{149C2FCB-AA57-404B-BADD-51EDF380D51F}" type="slidenum">
              <a:rPr lang="en-US"/>
              <a:pPr>
                <a:defRPr/>
              </a:pPr>
              <a:t>‹#›</a:t>
            </a:fld>
            <a:endParaRPr lang="en-US"/>
          </a:p>
        </p:txBody>
      </p:sp>
    </p:spTree>
    <p:extLst>
      <p:ext uri="{BB962C8B-B14F-4D97-AF65-F5344CB8AC3E}">
        <p14:creationId xmlns:p14="http://schemas.microsoft.com/office/powerpoint/2010/main" val="4101079741"/>
      </p:ext>
    </p:extLst>
  </p:cSld>
  <p:clrMapOvr>
    <a:masterClrMapping/>
  </p:clrMapOvr>
  <p:transition spd="med">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0" hangingPunct="0">
              <a:defRPr>
                <a:latin typeface="Times New Roman" pitchFamily="18" charset="0"/>
                <a:ea typeface="+mn-ea"/>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a:latin typeface="Times New Roman" pitchFamily="18" charset="0"/>
                <a:ea typeface="+mn-ea"/>
              </a:defRPr>
            </a:lvl1pPr>
          </a:lstStyle>
          <a:p>
            <a:pPr>
              <a:defRPr/>
            </a:pPr>
            <a:endParaRPr lang="en-US"/>
          </a:p>
        </p:txBody>
      </p:sp>
      <p:sp>
        <p:nvSpPr>
          <p:cNvPr id="6" name="Rectangle 6"/>
          <p:cNvSpPr>
            <a:spLocks noGrp="1" noChangeArrowheads="1"/>
          </p:cNvSpPr>
          <p:nvPr>
            <p:ph type="sldNum" sz="quarter" idx="12"/>
          </p:nvPr>
        </p:nvSpPr>
        <p:spPr/>
        <p:txBody>
          <a:bodyPr/>
          <a:lstStyle>
            <a:lvl1pPr eaLnBrk="0" hangingPunct="0">
              <a:defRPr>
                <a:latin typeface="Times New Roman" pitchFamily="18" charset="0"/>
                <a:ea typeface="+mn-ea"/>
              </a:defRPr>
            </a:lvl1pPr>
          </a:lstStyle>
          <a:p>
            <a:pPr>
              <a:defRPr/>
            </a:pPr>
            <a:fld id="{3EB3E717-D7B9-43C1-8FC8-C09CF5346784}" type="slidenum">
              <a:rPr lang="en-US"/>
              <a:pPr>
                <a:defRPr/>
              </a:pPr>
              <a:t>‹#›</a:t>
            </a:fld>
            <a:endParaRPr lang="en-US"/>
          </a:p>
        </p:txBody>
      </p:sp>
    </p:spTree>
    <p:extLst>
      <p:ext uri="{BB962C8B-B14F-4D97-AF65-F5344CB8AC3E}">
        <p14:creationId xmlns:p14="http://schemas.microsoft.com/office/powerpoint/2010/main" val="3761705619"/>
      </p:ext>
    </p:extLst>
  </p:cSld>
  <p:clrMapOvr>
    <a:masterClrMapping/>
  </p:clrMapOvr>
  <p:transition spd="med">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3"/>
          <p:cNvSpPr>
            <a:spLocks noGrp="1" noChangeArrowheads="1"/>
          </p:cNvSpPr>
          <p:nvPr>
            <p:ph type="ftr" sz="quarter" idx="10"/>
          </p:nvPr>
        </p:nvSpPr>
        <p:spPr>
          <a:ln/>
        </p:spPr>
        <p:txBody>
          <a:bodyPr/>
          <a:lstStyle>
            <a:lvl1pPr>
              <a:defRPr/>
            </a:lvl1pPr>
          </a:lstStyle>
          <a:p>
            <a:pPr>
              <a:defRPr/>
            </a:pPr>
            <a:r>
              <a:rPr lang="en-US"/>
              <a:t>Chap 12Basic Business Statistics, 10e © 2006 Prentice-Hall, Inc.</a:t>
            </a:r>
          </a:p>
        </p:txBody>
      </p:sp>
      <p:sp>
        <p:nvSpPr>
          <p:cNvPr id="5" name="Rectangle 24"/>
          <p:cNvSpPr>
            <a:spLocks noGrp="1" noChangeArrowheads="1"/>
          </p:cNvSpPr>
          <p:nvPr>
            <p:ph type="sldNum" sz="quarter" idx="11"/>
          </p:nvPr>
        </p:nvSpPr>
        <p:spPr>
          <a:ln/>
        </p:spPr>
        <p:txBody>
          <a:bodyPr/>
          <a:lstStyle>
            <a:lvl1pPr>
              <a:defRPr/>
            </a:lvl1pPr>
          </a:lstStyle>
          <a:p>
            <a:pPr>
              <a:defRPr/>
            </a:pPr>
            <a:r>
              <a:rPr lang="en-US"/>
              <a:t>Chap 11-</a:t>
            </a:r>
            <a:fld id="{37B8A469-34BC-4BF0-B968-1EF74178BE6D}" type="slidenum">
              <a:rPr lang="en-US"/>
              <a:pPr>
                <a:defRPr/>
              </a:pPr>
              <a:t>‹#›</a:t>
            </a:fld>
            <a:endParaRPr lang="en-US"/>
          </a:p>
        </p:txBody>
      </p:sp>
    </p:spTree>
    <p:extLst>
      <p:ext uri="{BB962C8B-B14F-4D97-AF65-F5344CB8AC3E}">
        <p14:creationId xmlns:p14="http://schemas.microsoft.com/office/powerpoint/2010/main" val="5300324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eaLnBrk="0" hangingPunct="0">
              <a:defRPr>
                <a:latin typeface="Times New Roman" pitchFamily="18" charset="0"/>
                <a:ea typeface="+mn-ea"/>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a:latin typeface="Times New Roman" pitchFamily="18" charset="0"/>
                <a:ea typeface="+mn-ea"/>
              </a:defRPr>
            </a:lvl1pPr>
          </a:lstStyle>
          <a:p>
            <a:pPr>
              <a:defRPr/>
            </a:pPr>
            <a:endParaRPr lang="en-US"/>
          </a:p>
        </p:txBody>
      </p:sp>
      <p:sp>
        <p:nvSpPr>
          <p:cNvPr id="6" name="Rectangle 6"/>
          <p:cNvSpPr>
            <a:spLocks noGrp="1" noChangeArrowheads="1"/>
          </p:cNvSpPr>
          <p:nvPr>
            <p:ph type="sldNum" sz="quarter" idx="12"/>
          </p:nvPr>
        </p:nvSpPr>
        <p:spPr/>
        <p:txBody>
          <a:bodyPr/>
          <a:lstStyle>
            <a:lvl1pPr eaLnBrk="0" hangingPunct="0">
              <a:defRPr>
                <a:latin typeface="Times New Roman" pitchFamily="18" charset="0"/>
                <a:ea typeface="+mn-ea"/>
              </a:defRPr>
            </a:lvl1pPr>
          </a:lstStyle>
          <a:p>
            <a:pPr>
              <a:defRPr/>
            </a:pPr>
            <a:fld id="{A5712536-A7D6-4607-BA60-714AC42F23E0}" type="slidenum">
              <a:rPr lang="en-US"/>
              <a:pPr>
                <a:defRPr/>
              </a:pPr>
              <a:t>‹#›</a:t>
            </a:fld>
            <a:endParaRPr lang="en-US"/>
          </a:p>
        </p:txBody>
      </p:sp>
    </p:spTree>
    <p:extLst>
      <p:ext uri="{BB962C8B-B14F-4D97-AF65-F5344CB8AC3E}">
        <p14:creationId xmlns:p14="http://schemas.microsoft.com/office/powerpoint/2010/main" val="1016120783"/>
      </p:ext>
    </p:extLst>
  </p:cSld>
  <p:clrMapOvr>
    <a:masterClrMapping/>
  </p:clrMapOvr>
  <p:transition spd="med">
    <p:push/>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eaLnBrk="0" hangingPunct="0">
              <a:defRPr>
                <a:latin typeface="Times New Roman" pitchFamily="18" charset="0"/>
                <a:ea typeface="+mn-ea"/>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a:latin typeface="Times New Roman" pitchFamily="18" charset="0"/>
                <a:ea typeface="+mn-ea"/>
              </a:defRPr>
            </a:lvl1pPr>
          </a:lstStyle>
          <a:p>
            <a:pPr>
              <a:defRPr/>
            </a:pPr>
            <a:endParaRPr lang="en-US"/>
          </a:p>
        </p:txBody>
      </p:sp>
      <p:sp>
        <p:nvSpPr>
          <p:cNvPr id="7" name="Rectangle 6"/>
          <p:cNvSpPr>
            <a:spLocks noGrp="1" noChangeArrowheads="1"/>
          </p:cNvSpPr>
          <p:nvPr>
            <p:ph type="sldNum" sz="quarter" idx="12"/>
          </p:nvPr>
        </p:nvSpPr>
        <p:spPr/>
        <p:txBody>
          <a:bodyPr/>
          <a:lstStyle>
            <a:lvl1pPr eaLnBrk="0" hangingPunct="0">
              <a:defRPr>
                <a:latin typeface="Times New Roman" pitchFamily="18" charset="0"/>
                <a:ea typeface="+mn-ea"/>
              </a:defRPr>
            </a:lvl1pPr>
          </a:lstStyle>
          <a:p>
            <a:pPr>
              <a:defRPr/>
            </a:pPr>
            <a:fld id="{20E9B716-E44C-4149-A735-CC13A3584901}" type="slidenum">
              <a:rPr lang="en-US"/>
              <a:pPr>
                <a:defRPr/>
              </a:pPr>
              <a:t>‹#›</a:t>
            </a:fld>
            <a:endParaRPr lang="en-US"/>
          </a:p>
        </p:txBody>
      </p:sp>
    </p:spTree>
    <p:extLst>
      <p:ext uri="{BB962C8B-B14F-4D97-AF65-F5344CB8AC3E}">
        <p14:creationId xmlns:p14="http://schemas.microsoft.com/office/powerpoint/2010/main" val="3669223820"/>
      </p:ext>
    </p:extLst>
  </p:cSld>
  <p:clrMapOvr>
    <a:masterClrMapping/>
  </p:clrMapOvr>
  <p:transition spd="med">
    <p:push/>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eaLnBrk="0" hangingPunct="0">
              <a:defRPr>
                <a:latin typeface="Times New Roman" pitchFamily="18" charset="0"/>
                <a:ea typeface="+mn-ea"/>
              </a:defRPr>
            </a:lvl1pPr>
          </a:lstStyle>
          <a:p>
            <a:pPr>
              <a:defRPr/>
            </a:pPr>
            <a:endParaRPr lang="en-US"/>
          </a:p>
        </p:txBody>
      </p:sp>
      <p:sp>
        <p:nvSpPr>
          <p:cNvPr id="8" name="Rectangle 5"/>
          <p:cNvSpPr>
            <a:spLocks noGrp="1" noChangeArrowheads="1"/>
          </p:cNvSpPr>
          <p:nvPr>
            <p:ph type="ftr" sz="quarter" idx="11"/>
          </p:nvPr>
        </p:nvSpPr>
        <p:spPr/>
        <p:txBody>
          <a:bodyPr/>
          <a:lstStyle>
            <a:lvl1pPr eaLnBrk="0" hangingPunct="0">
              <a:defRPr>
                <a:latin typeface="Times New Roman" pitchFamily="18" charset="0"/>
                <a:ea typeface="+mn-ea"/>
              </a:defRPr>
            </a:lvl1pPr>
          </a:lstStyle>
          <a:p>
            <a:pPr>
              <a:defRPr/>
            </a:pPr>
            <a:endParaRPr lang="en-US"/>
          </a:p>
        </p:txBody>
      </p:sp>
      <p:sp>
        <p:nvSpPr>
          <p:cNvPr id="9" name="Rectangle 6"/>
          <p:cNvSpPr>
            <a:spLocks noGrp="1" noChangeArrowheads="1"/>
          </p:cNvSpPr>
          <p:nvPr>
            <p:ph type="sldNum" sz="quarter" idx="12"/>
          </p:nvPr>
        </p:nvSpPr>
        <p:spPr/>
        <p:txBody>
          <a:bodyPr/>
          <a:lstStyle>
            <a:lvl1pPr eaLnBrk="0" hangingPunct="0">
              <a:defRPr>
                <a:latin typeface="Times New Roman" pitchFamily="18" charset="0"/>
                <a:ea typeface="+mn-ea"/>
              </a:defRPr>
            </a:lvl1pPr>
          </a:lstStyle>
          <a:p>
            <a:pPr>
              <a:defRPr/>
            </a:pPr>
            <a:fld id="{F3FAF6EA-5D35-41F6-9353-CE79A1B7855C}" type="slidenum">
              <a:rPr lang="en-US"/>
              <a:pPr>
                <a:defRPr/>
              </a:pPr>
              <a:t>‹#›</a:t>
            </a:fld>
            <a:endParaRPr lang="en-US"/>
          </a:p>
        </p:txBody>
      </p:sp>
    </p:spTree>
    <p:extLst>
      <p:ext uri="{BB962C8B-B14F-4D97-AF65-F5344CB8AC3E}">
        <p14:creationId xmlns:p14="http://schemas.microsoft.com/office/powerpoint/2010/main" val="3825151130"/>
      </p:ext>
    </p:extLst>
  </p:cSld>
  <p:clrMapOvr>
    <a:masterClrMapping/>
  </p:clrMapOvr>
  <p:transition spd="med">
    <p:push/>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eaLnBrk="0" hangingPunct="0">
              <a:defRPr>
                <a:latin typeface="Times New Roman" pitchFamily="18" charset="0"/>
                <a:ea typeface="+mn-ea"/>
              </a:defRPr>
            </a:lvl1pPr>
          </a:lstStyle>
          <a:p>
            <a:pPr>
              <a:defRPr/>
            </a:pPr>
            <a:endParaRPr lang="en-US"/>
          </a:p>
        </p:txBody>
      </p:sp>
      <p:sp>
        <p:nvSpPr>
          <p:cNvPr id="4" name="Rectangle 5"/>
          <p:cNvSpPr>
            <a:spLocks noGrp="1" noChangeArrowheads="1"/>
          </p:cNvSpPr>
          <p:nvPr>
            <p:ph type="ftr" sz="quarter" idx="11"/>
          </p:nvPr>
        </p:nvSpPr>
        <p:spPr/>
        <p:txBody>
          <a:bodyPr/>
          <a:lstStyle>
            <a:lvl1pPr eaLnBrk="0" hangingPunct="0">
              <a:defRPr>
                <a:latin typeface="Times New Roman" pitchFamily="18" charset="0"/>
                <a:ea typeface="+mn-ea"/>
              </a:defRPr>
            </a:lvl1pPr>
          </a:lstStyle>
          <a:p>
            <a:pPr>
              <a:defRPr/>
            </a:pPr>
            <a:endParaRPr lang="en-US"/>
          </a:p>
        </p:txBody>
      </p:sp>
      <p:sp>
        <p:nvSpPr>
          <p:cNvPr id="5" name="Rectangle 6"/>
          <p:cNvSpPr>
            <a:spLocks noGrp="1" noChangeArrowheads="1"/>
          </p:cNvSpPr>
          <p:nvPr>
            <p:ph type="sldNum" sz="quarter" idx="12"/>
          </p:nvPr>
        </p:nvSpPr>
        <p:spPr/>
        <p:txBody>
          <a:bodyPr/>
          <a:lstStyle>
            <a:lvl1pPr eaLnBrk="0" hangingPunct="0">
              <a:defRPr>
                <a:latin typeface="Times New Roman" pitchFamily="18" charset="0"/>
                <a:ea typeface="+mn-ea"/>
              </a:defRPr>
            </a:lvl1pPr>
          </a:lstStyle>
          <a:p>
            <a:pPr>
              <a:defRPr/>
            </a:pPr>
            <a:fld id="{0C9067C0-75B5-4206-AA65-862FEF38EE13}" type="slidenum">
              <a:rPr lang="en-US"/>
              <a:pPr>
                <a:defRPr/>
              </a:pPr>
              <a:t>‹#›</a:t>
            </a:fld>
            <a:endParaRPr lang="en-US"/>
          </a:p>
        </p:txBody>
      </p:sp>
    </p:spTree>
    <p:extLst>
      <p:ext uri="{BB962C8B-B14F-4D97-AF65-F5344CB8AC3E}">
        <p14:creationId xmlns:p14="http://schemas.microsoft.com/office/powerpoint/2010/main" val="2070244884"/>
      </p:ext>
    </p:extLst>
  </p:cSld>
  <p:clrMapOvr>
    <a:masterClrMapping/>
  </p:clrMapOvr>
  <p:transition spd="med">
    <p:push/>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eaLnBrk="0" hangingPunct="0">
              <a:defRPr>
                <a:latin typeface="Times New Roman" pitchFamily="18" charset="0"/>
                <a:ea typeface="+mn-ea"/>
              </a:defRPr>
            </a:lvl1pPr>
          </a:lstStyle>
          <a:p>
            <a:pPr>
              <a:defRPr/>
            </a:pPr>
            <a:endParaRPr lang="en-US"/>
          </a:p>
        </p:txBody>
      </p:sp>
      <p:sp>
        <p:nvSpPr>
          <p:cNvPr id="3" name="Rectangle 5"/>
          <p:cNvSpPr>
            <a:spLocks noGrp="1" noChangeArrowheads="1"/>
          </p:cNvSpPr>
          <p:nvPr>
            <p:ph type="ftr" sz="quarter" idx="11"/>
          </p:nvPr>
        </p:nvSpPr>
        <p:spPr/>
        <p:txBody>
          <a:bodyPr/>
          <a:lstStyle>
            <a:lvl1pPr eaLnBrk="0" hangingPunct="0">
              <a:defRPr>
                <a:latin typeface="Times New Roman" pitchFamily="18" charset="0"/>
                <a:ea typeface="+mn-ea"/>
              </a:defRPr>
            </a:lvl1pPr>
          </a:lstStyle>
          <a:p>
            <a:pPr>
              <a:defRPr/>
            </a:pPr>
            <a:endParaRPr lang="en-US"/>
          </a:p>
        </p:txBody>
      </p:sp>
      <p:sp>
        <p:nvSpPr>
          <p:cNvPr id="4" name="Rectangle 6"/>
          <p:cNvSpPr>
            <a:spLocks noGrp="1" noChangeArrowheads="1"/>
          </p:cNvSpPr>
          <p:nvPr>
            <p:ph type="sldNum" sz="quarter" idx="12"/>
          </p:nvPr>
        </p:nvSpPr>
        <p:spPr/>
        <p:txBody>
          <a:bodyPr/>
          <a:lstStyle>
            <a:lvl1pPr eaLnBrk="0" hangingPunct="0">
              <a:defRPr>
                <a:latin typeface="Times New Roman" pitchFamily="18" charset="0"/>
                <a:ea typeface="+mn-ea"/>
              </a:defRPr>
            </a:lvl1pPr>
          </a:lstStyle>
          <a:p>
            <a:pPr>
              <a:defRPr/>
            </a:pPr>
            <a:fld id="{04060F85-387B-4C8C-87B6-01B8217BD685}" type="slidenum">
              <a:rPr lang="en-US"/>
              <a:pPr>
                <a:defRPr/>
              </a:pPr>
              <a:t>‹#›</a:t>
            </a:fld>
            <a:endParaRPr lang="en-US"/>
          </a:p>
        </p:txBody>
      </p:sp>
    </p:spTree>
    <p:extLst>
      <p:ext uri="{BB962C8B-B14F-4D97-AF65-F5344CB8AC3E}">
        <p14:creationId xmlns:p14="http://schemas.microsoft.com/office/powerpoint/2010/main" val="4156511667"/>
      </p:ext>
    </p:extLst>
  </p:cSld>
  <p:clrMapOvr>
    <a:masterClrMapping/>
  </p:clrMapOvr>
  <p:transition spd="med">
    <p:push/>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eaLnBrk="0" hangingPunct="0">
              <a:defRPr>
                <a:latin typeface="Times New Roman" pitchFamily="18" charset="0"/>
                <a:ea typeface="+mn-ea"/>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a:latin typeface="Times New Roman" pitchFamily="18" charset="0"/>
                <a:ea typeface="+mn-ea"/>
              </a:defRPr>
            </a:lvl1pPr>
          </a:lstStyle>
          <a:p>
            <a:pPr>
              <a:defRPr/>
            </a:pPr>
            <a:endParaRPr lang="en-US"/>
          </a:p>
        </p:txBody>
      </p:sp>
      <p:sp>
        <p:nvSpPr>
          <p:cNvPr id="7" name="Rectangle 6"/>
          <p:cNvSpPr>
            <a:spLocks noGrp="1" noChangeArrowheads="1"/>
          </p:cNvSpPr>
          <p:nvPr>
            <p:ph type="sldNum" sz="quarter" idx="12"/>
          </p:nvPr>
        </p:nvSpPr>
        <p:spPr/>
        <p:txBody>
          <a:bodyPr/>
          <a:lstStyle>
            <a:lvl1pPr eaLnBrk="0" hangingPunct="0">
              <a:defRPr>
                <a:latin typeface="Times New Roman" pitchFamily="18" charset="0"/>
                <a:ea typeface="+mn-ea"/>
              </a:defRPr>
            </a:lvl1pPr>
          </a:lstStyle>
          <a:p>
            <a:pPr>
              <a:defRPr/>
            </a:pPr>
            <a:fld id="{737C5DEB-3FD6-41A7-A6A2-487DA7927D2B}" type="slidenum">
              <a:rPr lang="en-US"/>
              <a:pPr>
                <a:defRPr/>
              </a:pPr>
              <a:t>‹#›</a:t>
            </a:fld>
            <a:endParaRPr lang="en-US"/>
          </a:p>
        </p:txBody>
      </p:sp>
    </p:spTree>
    <p:extLst>
      <p:ext uri="{BB962C8B-B14F-4D97-AF65-F5344CB8AC3E}">
        <p14:creationId xmlns:p14="http://schemas.microsoft.com/office/powerpoint/2010/main" val="2665309600"/>
      </p:ext>
    </p:extLst>
  </p:cSld>
  <p:clrMapOvr>
    <a:masterClrMapping/>
  </p:clrMapOvr>
  <p:transition spd="med">
    <p:push/>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eaLnBrk="0" hangingPunct="0">
              <a:defRPr>
                <a:latin typeface="Times New Roman" pitchFamily="18" charset="0"/>
                <a:ea typeface="+mn-ea"/>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a:latin typeface="Times New Roman" pitchFamily="18" charset="0"/>
                <a:ea typeface="+mn-ea"/>
              </a:defRPr>
            </a:lvl1pPr>
          </a:lstStyle>
          <a:p>
            <a:pPr>
              <a:defRPr/>
            </a:pPr>
            <a:endParaRPr lang="en-US"/>
          </a:p>
        </p:txBody>
      </p:sp>
      <p:sp>
        <p:nvSpPr>
          <p:cNvPr id="7" name="Rectangle 6"/>
          <p:cNvSpPr>
            <a:spLocks noGrp="1" noChangeArrowheads="1"/>
          </p:cNvSpPr>
          <p:nvPr>
            <p:ph type="sldNum" sz="quarter" idx="12"/>
          </p:nvPr>
        </p:nvSpPr>
        <p:spPr/>
        <p:txBody>
          <a:bodyPr/>
          <a:lstStyle>
            <a:lvl1pPr eaLnBrk="0" hangingPunct="0">
              <a:defRPr>
                <a:latin typeface="Times New Roman" pitchFamily="18" charset="0"/>
                <a:ea typeface="+mn-ea"/>
              </a:defRPr>
            </a:lvl1pPr>
          </a:lstStyle>
          <a:p>
            <a:pPr>
              <a:defRPr/>
            </a:pPr>
            <a:fld id="{C6492435-8E00-4B1F-826A-583E5E63BF2B}" type="slidenum">
              <a:rPr lang="en-US"/>
              <a:pPr>
                <a:defRPr/>
              </a:pPr>
              <a:t>‹#›</a:t>
            </a:fld>
            <a:endParaRPr lang="en-US"/>
          </a:p>
        </p:txBody>
      </p:sp>
    </p:spTree>
    <p:extLst>
      <p:ext uri="{BB962C8B-B14F-4D97-AF65-F5344CB8AC3E}">
        <p14:creationId xmlns:p14="http://schemas.microsoft.com/office/powerpoint/2010/main" val="879222338"/>
      </p:ext>
    </p:extLst>
  </p:cSld>
  <p:clrMapOvr>
    <a:masterClrMapping/>
  </p:clrMapOvr>
  <p:transition spd="med">
    <p:push/>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0" hangingPunct="0">
              <a:defRPr>
                <a:latin typeface="Times New Roman" pitchFamily="18" charset="0"/>
                <a:ea typeface="+mn-ea"/>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a:latin typeface="Times New Roman" pitchFamily="18" charset="0"/>
                <a:ea typeface="+mn-ea"/>
              </a:defRPr>
            </a:lvl1pPr>
          </a:lstStyle>
          <a:p>
            <a:pPr>
              <a:defRPr/>
            </a:pPr>
            <a:endParaRPr lang="en-US"/>
          </a:p>
        </p:txBody>
      </p:sp>
      <p:sp>
        <p:nvSpPr>
          <p:cNvPr id="6" name="Rectangle 6"/>
          <p:cNvSpPr>
            <a:spLocks noGrp="1" noChangeArrowheads="1"/>
          </p:cNvSpPr>
          <p:nvPr>
            <p:ph type="sldNum" sz="quarter" idx="12"/>
          </p:nvPr>
        </p:nvSpPr>
        <p:spPr/>
        <p:txBody>
          <a:bodyPr/>
          <a:lstStyle>
            <a:lvl1pPr eaLnBrk="0" hangingPunct="0">
              <a:defRPr>
                <a:latin typeface="Times New Roman" pitchFamily="18" charset="0"/>
                <a:ea typeface="+mn-ea"/>
              </a:defRPr>
            </a:lvl1pPr>
          </a:lstStyle>
          <a:p>
            <a:pPr>
              <a:defRPr/>
            </a:pPr>
            <a:fld id="{29658DE0-CFD0-48A8-94B0-C304CCDF7444}" type="slidenum">
              <a:rPr lang="en-US"/>
              <a:pPr>
                <a:defRPr/>
              </a:pPr>
              <a:t>‹#›</a:t>
            </a:fld>
            <a:endParaRPr lang="en-US"/>
          </a:p>
        </p:txBody>
      </p:sp>
    </p:spTree>
    <p:extLst>
      <p:ext uri="{BB962C8B-B14F-4D97-AF65-F5344CB8AC3E}">
        <p14:creationId xmlns:p14="http://schemas.microsoft.com/office/powerpoint/2010/main" val="61007892"/>
      </p:ext>
    </p:extLst>
  </p:cSld>
  <p:clrMapOvr>
    <a:masterClrMapping/>
  </p:clrMapOvr>
  <p:transition spd="med">
    <p:push/>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0" hangingPunct="0">
              <a:defRPr>
                <a:latin typeface="Times New Roman" pitchFamily="18" charset="0"/>
                <a:ea typeface="+mn-ea"/>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a:latin typeface="Times New Roman" pitchFamily="18" charset="0"/>
                <a:ea typeface="+mn-ea"/>
              </a:defRPr>
            </a:lvl1pPr>
          </a:lstStyle>
          <a:p>
            <a:pPr>
              <a:defRPr/>
            </a:pPr>
            <a:endParaRPr lang="en-US"/>
          </a:p>
        </p:txBody>
      </p:sp>
      <p:sp>
        <p:nvSpPr>
          <p:cNvPr id="6" name="Rectangle 6"/>
          <p:cNvSpPr>
            <a:spLocks noGrp="1" noChangeArrowheads="1"/>
          </p:cNvSpPr>
          <p:nvPr>
            <p:ph type="sldNum" sz="quarter" idx="12"/>
          </p:nvPr>
        </p:nvSpPr>
        <p:spPr/>
        <p:txBody>
          <a:bodyPr/>
          <a:lstStyle>
            <a:lvl1pPr eaLnBrk="0" hangingPunct="0">
              <a:defRPr>
                <a:latin typeface="Times New Roman" pitchFamily="18" charset="0"/>
                <a:ea typeface="+mn-ea"/>
              </a:defRPr>
            </a:lvl1pPr>
          </a:lstStyle>
          <a:p>
            <a:pPr>
              <a:defRPr/>
            </a:pPr>
            <a:fld id="{EDE89353-A17E-4E18-99E3-2385CD59D423}" type="slidenum">
              <a:rPr lang="en-US"/>
              <a:pPr>
                <a:defRPr/>
              </a:pPr>
              <a:t>‹#›</a:t>
            </a:fld>
            <a:endParaRPr lang="en-US"/>
          </a:p>
        </p:txBody>
      </p:sp>
    </p:spTree>
    <p:extLst>
      <p:ext uri="{BB962C8B-B14F-4D97-AF65-F5344CB8AC3E}">
        <p14:creationId xmlns:p14="http://schemas.microsoft.com/office/powerpoint/2010/main" val="3602795682"/>
      </p:ext>
    </p:extLst>
  </p:cSld>
  <p:clrMapOvr>
    <a:masterClrMapping/>
  </p:clrMapOvr>
  <p:transition spd="med">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68488"/>
            <a:ext cx="3962400" cy="4532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53000" y="1868488"/>
            <a:ext cx="3962400" cy="4532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3"/>
          <p:cNvSpPr>
            <a:spLocks noGrp="1" noChangeArrowheads="1"/>
          </p:cNvSpPr>
          <p:nvPr>
            <p:ph type="ftr" sz="quarter" idx="10"/>
          </p:nvPr>
        </p:nvSpPr>
        <p:spPr>
          <a:ln/>
        </p:spPr>
        <p:txBody>
          <a:bodyPr/>
          <a:lstStyle>
            <a:lvl1pPr>
              <a:defRPr/>
            </a:lvl1pPr>
          </a:lstStyle>
          <a:p>
            <a:pPr>
              <a:defRPr/>
            </a:pPr>
            <a:r>
              <a:rPr lang="en-US"/>
              <a:t>Chap 12Basic Business Statistics, 10e © 2006 Prentice-Hall, Inc.</a:t>
            </a:r>
          </a:p>
        </p:txBody>
      </p:sp>
      <p:sp>
        <p:nvSpPr>
          <p:cNvPr id="6" name="Rectangle 24"/>
          <p:cNvSpPr>
            <a:spLocks noGrp="1" noChangeArrowheads="1"/>
          </p:cNvSpPr>
          <p:nvPr>
            <p:ph type="sldNum" sz="quarter" idx="11"/>
          </p:nvPr>
        </p:nvSpPr>
        <p:spPr>
          <a:ln/>
        </p:spPr>
        <p:txBody>
          <a:bodyPr/>
          <a:lstStyle>
            <a:lvl1pPr>
              <a:defRPr/>
            </a:lvl1pPr>
          </a:lstStyle>
          <a:p>
            <a:pPr>
              <a:defRPr/>
            </a:pPr>
            <a:r>
              <a:rPr lang="en-US"/>
              <a:t>Chap 11-</a:t>
            </a:r>
            <a:fld id="{0AE07F09-1585-4779-9CF2-38F7E2636233}" type="slidenum">
              <a:rPr lang="en-US"/>
              <a:pPr>
                <a:defRPr/>
              </a:pPr>
              <a:t>‹#›</a:t>
            </a:fld>
            <a:endParaRPr lang="en-US"/>
          </a:p>
        </p:txBody>
      </p:sp>
    </p:spTree>
    <p:extLst>
      <p:ext uri="{BB962C8B-B14F-4D97-AF65-F5344CB8AC3E}">
        <p14:creationId xmlns:p14="http://schemas.microsoft.com/office/powerpoint/2010/main" val="4257442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3"/>
          <p:cNvSpPr>
            <a:spLocks noGrp="1" noChangeArrowheads="1"/>
          </p:cNvSpPr>
          <p:nvPr>
            <p:ph type="ftr" sz="quarter" idx="10"/>
          </p:nvPr>
        </p:nvSpPr>
        <p:spPr>
          <a:ln/>
        </p:spPr>
        <p:txBody>
          <a:bodyPr/>
          <a:lstStyle>
            <a:lvl1pPr>
              <a:defRPr/>
            </a:lvl1pPr>
          </a:lstStyle>
          <a:p>
            <a:pPr>
              <a:defRPr/>
            </a:pPr>
            <a:r>
              <a:rPr lang="en-US"/>
              <a:t>Chap 12Basic Business Statistics, 10e © 2006 Prentice-Hall, Inc.</a:t>
            </a:r>
          </a:p>
        </p:txBody>
      </p:sp>
      <p:sp>
        <p:nvSpPr>
          <p:cNvPr id="8" name="Rectangle 24"/>
          <p:cNvSpPr>
            <a:spLocks noGrp="1" noChangeArrowheads="1"/>
          </p:cNvSpPr>
          <p:nvPr>
            <p:ph type="sldNum" sz="quarter" idx="11"/>
          </p:nvPr>
        </p:nvSpPr>
        <p:spPr>
          <a:ln/>
        </p:spPr>
        <p:txBody>
          <a:bodyPr/>
          <a:lstStyle>
            <a:lvl1pPr>
              <a:defRPr/>
            </a:lvl1pPr>
          </a:lstStyle>
          <a:p>
            <a:pPr>
              <a:defRPr/>
            </a:pPr>
            <a:r>
              <a:rPr lang="en-US"/>
              <a:t>Chap 11-</a:t>
            </a:r>
            <a:fld id="{A32E4256-2858-424D-BF12-3306105A17B7}" type="slidenum">
              <a:rPr lang="en-US"/>
              <a:pPr>
                <a:defRPr/>
              </a:pPr>
              <a:t>‹#›</a:t>
            </a:fld>
            <a:endParaRPr lang="en-US"/>
          </a:p>
        </p:txBody>
      </p:sp>
    </p:spTree>
    <p:extLst>
      <p:ext uri="{BB962C8B-B14F-4D97-AF65-F5344CB8AC3E}">
        <p14:creationId xmlns:p14="http://schemas.microsoft.com/office/powerpoint/2010/main" val="3583088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3"/>
          <p:cNvSpPr>
            <a:spLocks noGrp="1" noChangeArrowheads="1"/>
          </p:cNvSpPr>
          <p:nvPr>
            <p:ph type="ftr" sz="quarter" idx="10"/>
          </p:nvPr>
        </p:nvSpPr>
        <p:spPr>
          <a:ln/>
        </p:spPr>
        <p:txBody>
          <a:bodyPr/>
          <a:lstStyle>
            <a:lvl1pPr>
              <a:defRPr/>
            </a:lvl1pPr>
          </a:lstStyle>
          <a:p>
            <a:pPr>
              <a:defRPr/>
            </a:pPr>
            <a:r>
              <a:rPr lang="en-US"/>
              <a:t>Chap 12Basic Business Statistics, 10e © 2006 Prentice-Hall, Inc.</a:t>
            </a:r>
          </a:p>
        </p:txBody>
      </p:sp>
      <p:sp>
        <p:nvSpPr>
          <p:cNvPr id="4" name="Rectangle 24"/>
          <p:cNvSpPr>
            <a:spLocks noGrp="1" noChangeArrowheads="1"/>
          </p:cNvSpPr>
          <p:nvPr>
            <p:ph type="sldNum" sz="quarter" idx="11"/>
          </p:nvPr>
        </p:nvSpPr>
        <p:spPr>
          <a:ln/>
        </p:spPr>
        <p:txBody>
          <a:bodyPr/>
          <a:lstStyle>
            <a:lvl1pPr>
              <a:defRPr/>
            </a:lvl1pPr>
          </a:lstStyle>
          <a:p>
            <a:pPr>
              <a:defRPr/>
            </a:pPr>
            <a:r>
              <a:rPr lang="en-US"/>
              <a:t>Chap 11-</a:t>
            </a:r>
            <a:fld id="{E92C9074-C703-41AD-BC11-94C00059DC59}" type="slidenum">
              <a:rPr lang="en-US"/>
              <a:pPr>
                <a:defRPr/>
              </a:pPr>
              <a:t>‹#›</a:t>
            </a:fld>
            <a:endParaRPr lang="en-US"/>
          </a:p>
        </p:txBody>
      </p:sp>
    </p:spTree>
    <p:extLst>
      <p:ext uri="{BB962C8B-B14F-4D97-AF65-F5344CB8AC3E}">
        <p14:creationId xmlns:p14="http://schemas.microsoft.com/office/powerpoint/2010/main" val="1813285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3"/>
          <p:cNvSpPr>
            <a:spLocks noGrp="1" noChangeArrowheads="1"/>
          </p:cNvSpPr>
          <p:nvPr>
            <p:ph type="ftr" sz="quarter" idx="10"/>
          </p:nvPr>
        </p:nvSpPr>
        <p:spPr>
          <a:ln/>
        </p:spPr>
        <p:txBody>
          <a:bodyPr/>
          <a:lstStyle>
            <a:lvl1pPr>
              <a:defRPr/>
            </a:lvl1pPr>
          </a:lstStyle>
          <a:p>
            <a:pPr>
              <a:defRPr/>
            </a:pPr>
            <a:r>
              <a:rPr lang="en-US"/>
              <a:t>Chap 12Basic Business Statistics, 10e © 2006 Prentice-Hall, Inc.</a:t>
            </a:r>
          </a:p>
        </p:txBody>
      </p:sp>
      <p:sp>
        <p:nvSpPr>
          <p:cNvPr id="3" name="Rectangle 24"/>
          <p:cNvSpPr>
            <a:spLocks noGrp="1" noChangeArrowheads="1"/>
          </p:cNvSpPr>
          <p:nvPr>
            <p:ph type="sldNum" sz="quarter" idx="11"/>
          </p:nvPr>
        </p:nvSpPr>
        <p:spPr>
          <a:ln/>
        </p:spPr>
        <p:txBody>
          <a:bodyPr/>
          <a:lstStyle>
            <a:lvl1pPr>
              <a:defRPr/>
            </a:lvl1pPr>
          </a:lstStyle>
          <a:p>
            <a:pPr>
              <a:defRPr/>
            </a:pPr>
            <a:r>
              <a:rPr lang="en-US"/>
              <a:t>Chap 11-</a:t>
            </a:r>
            <a:fld id="{BE536E06-55B0-4516-A9F4-7026275A621E}" type="slidenum">
              <a:rPr lang="en-US"/>
              <a:pPr>
                <a:defRPr/>
              </a:pPr>
              <a:t>‹#›</a:t>
            </a:fld>
            <a:endParaRPr lang="en-US"/>
          </a:p>
        </p:txBody>
      </p:sp>
    </p:spTree>
    <p:extLst>
      <p:ext uri="{BB962C8B-B14F-4D97-AF65-F5344CB8AC3E}">
        <p14:creationId xmlns:p14="http://schemas.microsoft.com/office/powerpoint/2010/main" val="3982896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3"/>
          <p:cNvSpPr>
            <a:spLocks noGrp="1" noChangeArrowheads="1"/>
          </p:cNvSpPr>
          <p:nvPr>
            <p:ph type="ftr" sz="quarter" idx="10"/>
          </p:nvPr>
        </p:nvSpPr>
        <p:spPr>
          <a:ln/>
        </p:spPr>
        <p:txBody>
          <a:bodyPr/>
          <a:lstStyle>
            <a:lvl1pPr>
              <a:defRPr/>
            </a:lvl1pPr>
          </a:lstStyle>
          <a:p>
            <a:pPr>
              <a:defRPr/>
            </a:pPr>
            <a:r>
              <a:rPr lang="en-US"/>
              <a:t>Chap 12Basic Business Statistics, 10e © 2006 Prentice-Hall, Inc.</a:t>
            </a:r>
          </a:p>
        </p:txBody>
      </p:sp>
      <p:sp>
        <p:nvSpPr>
          <p:cNvPr id="6" name="Rectangle 24"/>
          <p:cNvSpPr>
            <a:spLocks noGrp="1" noChangeArrowheads="1"/>
          </p:cNvSpPr>
          <p:nvPr>
            <p:ph type="sldNum" sz="quarter" idx="11"/>
          </p:nvPr>
        </p:nvSpPr>
        <p:spPr>
          <a:ln/>
        </p:spPr>
        <p:txBody>
          <a:bodyPr/>
          <a:lstStyle>
            <a:lvl1pPr>
              <a:defRPr/>
            </a:lvl1pPr>
          </a:lstStyle>
          <a:p>
            <a:pPr>
              <a:defRPr/>
            </a:pPr>
            <a:r>
              <a:rPr lang="en-US"/>
              <a:t>Chap 11-</a:t>
            </a:r>
            <a:fld id="{940F0BD6-1900-445A-B382-5614E79CA63F}" type="slidenum">
              <a:rPr lang="en-US"/>
              <a:pPr>
                <a:defRPr/>
              </a:pPr>
              <a:t>‹#›</a:t>
            </a:fld>
            <a:endParaRPr lang="en-US"/>
          </a:p>
        </p:txBody>
      </p:sp>
    </p:spTree>
    <p:extLst>
      <p:ext uri="{BB962C8B-B14F-4D97-AF65-F5344CB8AC3E}">
        <p14:creationId xmlns:p14="http://schemas.microsoft.com/office/powerpoint/2010/main" val="873302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3"/>
          <p:cNvSpPr>
            <a:spLocks noGrp="1" noChangeArrowheads="1"/>
          </p:cNvSpPr>
          <p:nvPr>
            <p:ph type="ftr" sz="quarter" idx="10"/>
          </p:nvPr>
        </p:nvSpPr>
        <p:spPr>
          <a:ln/>
        </p:spPr>
        <p:txBody>
          <a:bodyPr/>
          <a:lstStyle>
            <a:lvl1pPr>
              <a:defRPr/>
            </a:lvl1pPr>
          </a:lstStyle>
          <a:p>
            <a:pPr>
              <a:defRPr/>
            </a:pPr>
            <a:r>
              <a:rPr lang="en-US"/>
              <a:t>Chap 12Basic Business Statistics, 10e © 2006 Prentice-Hall, Inc.</a:t>
            </a:r>
          </a:p>
        </p:txBody>
      </p:sp>
      <p:sp>
        <p:nvSpPr>
          <p:cNvPr id="6" name="Rectangle 24"/>
          <p:cNvSpPr>
            <a:spLocks noGrp="1" noChangeArrowheads="1"/>
          </p:cNvSpPr>
          <p:nvPr>
            <p:ph type="sldNum" sz="quarter" idx="11"/>
          </p:nvPr>
        </p:nvSpPr>
        <p:spPr>
          <a:ln/>
        </p:spPr>
        <p:txBody>
          <a:bodyPr/>
          <a:lstStyle>
            <a:lvl1pPr>
              <a:defRPr/>
            </a:lvl1pPr>
          </a:lstStyle>
          <a:p>
            <a:pPr>
              <a:defRPr/>
            </a:pPr>
            <a:r>
              <a:rPr lang="en-US"/>
              <a:t>Chap 11-</a:t>
            </a:r>
            <a:fld id="{85E5C6FE-A17A-4D25-A076-917E56D04774}" type="slidenum">
              <a:rPr lang="en-US"/>
              <a:pPr>
                <a:defRPr/>
              </a:pPr>
              <a:t>‹#›</a:t>
            </a:fld>
            <a:endParaRPr lang="en-US"/>
          </a:p>
        </p:txBody>
      </p:sp>
    </p:spTree>
    <p:extLst>
      <p:ext uri="{BB962C8B-B14F-4D97-AF65-F5344CB8AC3E}">
        <p14:creationId xmlns:p14="http://schemas.microsoft.com/office/powerpoint/2010/main" val="1170958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Grp="1" noChangeArrowheads="1"/>
          </p:cNvSpPr>
          <p:nvPr>
            <p:ph type="title"/>
          </p:nvPr>
        </p:nvSpPr>
        <p:spPr bwMode="auto">
          <a:xfrm>
            <a:off x="1150938" y="228600"/>
            <a:ext cx="70786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342" tIns="42672" rIns="85342" bIns="42672" numCol="1" anchor="b" anchorCtr="0" compatLnSpc="1">
            <a:prstTxWarp prst="textNoShape">
              <a:avLst/>
            </a:prstTxWarp>
          </a:bodyPr>
          <a:lstStyle/>
          <a:p>
            <a:pPr lvl="0"/>
            <a:r>
              <a:rPr lang="en-US" altLang="en-US" smtClean="0"/>
              <a:t>Click to edit Master title style</a:t>
            </a:r>
          </a:p>
        </p:txBody>
      </p:sp>
      <p:sp>
        <p:nvSpPr>
          <p:cNvPr id="1027" name="Rectangle 10"/>
          <p:cNvSpPr>
            <a:spLocks noGrp="1" noChangeArrowheads="1"/>
          </p:cNvSpPr>
          <p:nvPr>
            <p:ph type="body" idx="1"/>
          </p:nvPr>
        </p:nvSpPr>
        <p:spPr bwMode="auto">
          <a:xfrm>
            <a:off x="838200" y="1868488"/>
            <a:ext cx="8077200" cy="453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342" tIns="42672" rIns="85342" bIns="42672"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grpSp>
        <p:nvGrpSpPr>
          <p:cNvPr id="1028" name="Group 13"/>
          <p:cNvGrpSpPr>
            <a:grpSpLocks/>
          </p:cNvGrpSpPr>
          <p:nvPr userDrawn="1"/>
        </p:nvGrpSpPr>
        <p:grpSpPr bwMode="auto">
          <a:xfrm>
            <a:off x="0" y="609600"/>
            <a:ext cx="9009063" cy="1181100"/>
            <a:chOff x="0" y="1536"/>
            <a:chExt cx="5675" cy="744"/>
          </a:xfrm>
        </p:grpSpPr>
        <p:grpSp>
          <p:nvGrpSpPr>
            <p:cNvPr id="1031" name="Group 14"/>
            <p:cNvGrpSpPr>
              <a:grpSpLocks/>
            </p:cNvGrpSpPr>
            <p:nvPr userDrawn="1"/>
          </p:nvGrpSpPr>
          <p:grpSpPr bwMode="auto">
            <a:xfrm>
              <a:off x="183" y="1604"/>
              <a:ext cx="448" cy="297"/>
              <a:chOff x="720" y="336"/>
              <a:chExt cx="624" cy="432"/>
            </a:xfrm>
          </p:grpSpPr>
          <p:sp>
            <p:nvSpPr>
              <p:cNvPr id="1038" name="Rectangle 15"/>
              <p:cNvSpPr>
                <a:spLocks noChangeArrowheads="1"/>
              </p:cNvSpPr>
              <p:nvPr userDrawn="1"/>
            </p:nvSpPr>
            <p:spPr bwMode="auto">
              <a:xfrm>
                <a:off x="720" y="336"/>
                <a:ext cx="384" cy="43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en-US" altLang="en-US" smtClean="0"/>
              </a:p>
            </p:txBody>
          </p:sp>
          <p:sp>
            <p:nvSpPr>
              <p:cNvPr id="1039" name="Rectangle 16"/>
              <p:cNvSpPr>
                <a:spLocks noChangeArrowheads="1"/>
              </p:cNvSpPr>
              <p:nvPr userDrawn="1"/>
            </p:nvSpPr>
            <p:spPr bwMode="auto">
              <a:xfrm>
                <a:off x="1056" y="336"/>
                <a:ext cx="288" cy="432"/>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en-US" altLang="en-US" smtClean="0"/>
              </a:p>
            </p:txBody>
          </p:sp>
        </p:grpSp>
        <p:sp>
          <p:nvSpPr>
            <p:cNvPr id="1032" name="Rectangle 17"/>
            <p:cNvSpPr>
              <a:spLocks noChangeArrowheads="1"/>
            </p:cNvSpPr>
            <p:nvPr userDrawn="1"/>
          </p:nvSpPr>
          <p:spPr bwMode="auto">
            <a:xfrm>
              <a:off x="432" y="1868"/>
              <a:ext cx="294" cy="298"/>
            </a:xfrm>
            <a:prstGeom prst="rect">
              <a:avLst/>
            </a:prstGeom>
            <a:gradFill rotWithShape="1">
              <a:gsLst>
                <a:gs pos="0">
                  <a:srgbClr val="339966"/>
                </a:gs>
                <a:gs pos="100000">
                  <a:schemeClr val="bg1"/>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en-US" altLang="en-US" smtClean="0"/>
            </a:p>
          </p:txBody>
        </p:sp>
        <p:sp>
          <p:nvSpPr>
            <p:cNvPr id="1033" name="Rectangle 18"/>
            <p:cNvSpPr>
              <a:spLocks noChangeArrowheads="1"/>
            </p:cNvSpPr>
            <p:nvPr userDrawn="1"/>
          </p:nvSpPr>
          <p:spPr bwMode="auto">
            <a:xfrm>
              <a:off x="245" y="1868"/>
              <a:ext cx="187" cy="298"/>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en-US" altLang="en-US" smtClean="0"/>
            </a:p>
          </p:txBody>
        </p:sp>
        <p:sp>
          <p:nvSpPr>
            <p:cNvPr id="1034" name="Rectangle 19"/>
            <p:cNvSpPr>
              <a:spLocks noChangeArrowheads="1"/>
            </p:cNvSpPr>
            <p:nvPr userDrawn="1"/>
          </p:nvSpPr>
          <p:spPr bwMode="auto">
            <a:xfrm>
              <a:off x="144" y="2016"/>
              <a:ext cx="353" cy="264"/>
            </a:xfrm>
            <a:prstGeom prst="rect">
              <a:avLst/>
            </a:prstGeom>
            <a:gradFill rotWithShape="1">
              <a:gsLst>
                <a:gs pos="0">
                  <a:srgbClr val="FFFF00"/>
                </a:gs>
                <a:gs pos="100000">
                  <a:srgbClr val="FFFFC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en-US" altLang="en-US" smtClean="0"/>
            </a:p>
          </p:txBody>
        </p:sp>
        <p:sp>
          <p:nvSpPr>
            <p:cNvPr id="1035" name="Rectangle 20"/>
            <p:cNvSpPr>
              <a:spLocks noChangeArrowheads="1"/>
            </p:cNvSpPr>
            <p:nvPr userDrawn="1"/>
          </p:nvSpPr>
          <p:spPr bwMode="auto">
            <a:xfrm>
              <a:off x="0" y="1823"/>
              <a:ext cx="353" cy="264"/>
            </a:xfrm>
            <a:prstGeom prst="rect">
              <a:avLst/>
            </a:prstGeom>
            <a:gradFill rotWithShape="1">
              <a:gsLst>
                <a:gs pos="0">
                  <a:schemeClr val="bg1"/>
                </a:gs>
                <a:gs pos="100000">
                  <a:srgbClr val="0000FF"/>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en-US" altLang="en-US" smtClean="0"/>
            </a:p>
          </p:txBody>
        </p:sp>
        <p:sp>
          <p:nvSpPr>
            <p:cNvPr id="1036" name="Rectangle 21"/>
            <p:cNvSpPr>
              <a:spLocks noChangeArrowheads="1"/>
            </p:cNvSpPr>
            <p:nvPr userDrawn="1"/>
          </p:nvSpPr>
          <p:spPr bwMode="auto">
            <a:xfrm>
              <a:off x="400" y="1536"/>
              <a:ext cx="20" cy="66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en-US" altLang="en-US" smtClean="0"/>
            </a:p>
          </p:txBody>
        </p:sp>
        <p:sp>
          <p:nvSpPr>
            <p:cNvPr id="1037" name="Rectangle 22"/>
            <p:cNvSpPr>
              <a:spLocks noChangeArrowheads="1"/>
            </p:cNvSpPr>
            <p:nvPr userDrawn="1"/>
          </p:nvSpPr>
          <p:spPr bwMode="auto">
            <a:xfrm flipV="1">
              <a:off x="199" y="2052"/>
              <a:ext cx="5476" cy="34"/>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en-US" altLang="en-US" smtClean="0"/>
            </a:p>
          </p:txBody>
        </p:sp>
      </p:grpSp>
      <p:sp>
        <p:nvSpPr>
          <p:cNvPr id="79895" name="Rectangle 23"/>
          <p:cNvSpPr>
            <a:spLocks noGrp="1" noChangeArrowheads="1"/>
          </p:cNvSpPr>
          <p:nvPr>
            <p:ph type="ftr" sz="quarter" idx="3"/>
          </p:nvPr>
        </p:nvSpPr>
        <p:spPr bwMode="auto">
          <a:xfrm>
            <a:off x="152400" y="6534150"/>
            <a:ext cx="4648200" cy="323850"/>
          </a:xfrm>
          <a:prstGeom prst="rect">
            <a:avLst/>
          </a:prstGeom>
          <a:noFill/>
          <a:ln w="9525">
            <a:noFill/>
            <a:miter lim="800000"/>
            <a:headEnd/>
            <a:tailEnd/>
          </a:ln>
          <a:effectLst/>
        </p:spPr>
        <p:txBody>
          <a:bodyPr vert="horz" wrap="square" lIns="85342" tIns="42672" rIns="85342" bIns="42672" numCol="1" anchor="b" anchorCtr="0" compatLnSpc="1">
            <a:prstTxWarp prst="textNoShape">
              <a:avLst/>
            </a:prstTxWarp>
          </a:bodyPr>
          <a:lstStyle>
            <a:lvl1pPr>
              <a:defRPr sz="1000">
                <a:latin typeface="Arial" charset="0"/>
              </a:defRPr>
            </a:lvl1pPr>
          </a:lstStyle>
          <a:p>
            <a:pPr>
              <a:defRPr/>
            </a:pPr>
            <a:r>
              <a:rPr lang="en-US"/>
              <a:t>Chap 12Basic Business Statistics, 10e © 2006 Prentice-Hall, Inc.</a:t>
            </a:r>
          </a:p>
        </p:txBody>
      </p:sp>
      <p:sp>
        <p:nvSpPr>
          <p:cNvPr id="79896" name="Rectangle 24"/>
          <p:cNvSpPr>
            <a:spLocks noGrp="1" noChangeArrowheads="1"/>
          </p:cNvSpPr>
          <p:nvPr>
            <p:ph type="sldNum" sz="quarter" idx="4"/>
          </p:nvPr>
        </p:nvSpPr>
        <p:spPr bwMode="auto">
          <a:xfrm>
            <a:off x="6858000" y="6534150"/>
            <a:ext cx="2133600" cy="320675"/>
          </a:xfrm>
          <a:prstGeom prst="rect">
            <a:avLst/>
          </a:prstGeom>
          <a:noFill/>
          <a:ln w="9525">
            <a:noFill/>
            <a:miter lim="800000"/>
            <a:headEnd/>
            <a:tailEnd/>
          </a:ln>
          <a:effectLst/>
        </p:spPr>
        <p:txBody>
          <a:bodyPr vert="horz" wrap="square" lIns="85342" tIns="42672" rIns="85342" bIns="42672" numCol="1" anchor="b" anchorCtr="0" compatLnSpc="1">
            <a:prstTxWarp prst="textNoShape">
              <a:avLst/>
            </a:prstTxWarp>
          </a:bodyPr>
          <a:lstStyle>
            <a:lvl1pPr algn="r">
              <a:defRPr sz="1000"/>
            </a:lvl1pPr>
          </a:lstStyle>
          <a:p>
            <a:pPr>
              <a:defRPr/>
            </a:pPr>
            <a:r>
              <a:rPr lang="en-US"/>
              <a:t>Chap 11-</a:t>
            </a:r>
            <a:fld id="{26C502D7-CB57-4C4A-B377-2C7D67EADBC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78"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Lst>
  <p:timing>
    <p:tnLst>
      <p:par>
        <p:cTn id="1" dur="indefinite" restart="never" nodeType="tmRoot"/>
      </p:par>
    </p:tnLst>
  </p:timing>
  <p:hf sldNum="0" hdr="0" ftr="0" dt="0"/>
  <p:txStyles>
    <p:titleStyle>
      <a:lvl1pPr algn="ctr" defTabSz="852488" rtl="0" eaLnBrk="0" fontAlgn="base" hangingPunct="0">
        <a:spcBef>
          <a:spcPct val="0"/>
        </a:spcBef>
        <a:spcAft>
          <a:spcPct val="0"/>
        </a:spcAft>
        <a:defRPr sz="4000">
          <a:solidFill>
            <a:schemeClr val="tx2"/>
          </a:solidFill>
          <a:latin typeface="+mj-lt"/>
          <a:ea typeface="+mj-ea"/>
          <a:cs typeface="+mj-cs"/>
        </a:defRPr>
      </a:lvl1pPr>
      <a:lvl2pPr algn="ctr" defTabSz="852488" rtl="0" eaLnBrk="0" fontAlgn="base" hangingPunct="0">
        <a:spcBef>
          <a:spcPct val="0"/>
        </a:spcBef>
        <a:spcAft>
          <a:spcPct val="0"/>
        </a:spcAft>
        <a:defRPr sz="4000">
          <a:solidFill>
            <a:schemeClr val="tx2"/>
          </a:solidFill>
          <a:latin typeface="Arial" charset="0"/>
        </a:defRPr>
      </a:lvl2pPr>
      <a:lvl3pPr algn="ctr" defTabSz="852488" rtl="0" eaLnBrk="0" fontAlgn="base" hangingPunct="0">
        <a:spcBef>
          <a:spcPct val="0"/>
        </a:spcBef>
        <a:spcAft>
          <a:spcPct val="0"/>
        </a:spcAft>
        <a:defRPr sz="4000">
          <a:solidFill>
            <a:schemeClr val="tx2"/>
          </a:solidFill>
          <a:latin typeface="Arial" charset="0"/>
        </a:defRPr>
      </a:lvl3pPr>
      <a:lvl4pPr algn="ctr" defTabSz="852488" rtl="0" eaLnBrk="0" fontAlgn="base" hangingPunct="0">
        <a:spcBef>
          <a:spcPct val="0"/>
        </a:spcBef>
        <a:spcAft>
          <a:spcPct val="0"/>
        </a:spcAft>
        <a:defRPr sz="4000">
          <a:solidFill>
            <a:schemeClr val="tx2"/>
          </a:solidFill>
          <a:latin typeface="Arial" charset="0"/>
        </a:defRPr>
      </a:lvl4pPr>
      <a:lvl5pPr algn="ctr" defTabSz="852488" rtl="0" eaLnBrk="0" fontAlgn="base" hangingPunct="0">
        <a:spcBef>
          <a:spcPct val="0"/>
        </a:spcBef>
        <a:spcAft>
          <a:spcPct val="0"/>
        </a:spcAft>
        <a:defRPr sz="4000">
          <a:solidFill>
            <a:schemeClr val="tx2"/>
          </a:solidFill>
          <a:latin typeface="Arial" charset="0"/>
        </a:defRPr>
      </a:lvl5pPr>
      <a:lvl6pPr marL="457200" algn="ctr" defTabSz="852488" rtl="0" fontAlgn="base">
        <a:spcBef>
          <a:spcPct val="0"/>
        </a:spcBef>
        <a:spcAft>
          <a:spcPct val="0"/>
        </a:spcAft>
        <a:defRPr sz="4000">
          <a:solidFill>
            <a:schemeClr val="tx2"/>
          </a:solidFill>
          <a:latin typeface="Arial" charset="0"/>
        </a:defRPr>
      </a:lvl6pPr>
      <a:lvl7pPr marL="914400" algn="ctr" defTabSz="852488" rtl="0" fontAlgn="base">
        <a:spcBef>
          <a:spcPct val="0"/>
        </a:spcBef>
        <a:spcAft>
          <a:spcPct val="0"/>
        </a:spcAft>
        <a:defRPr sz="4000">
          <a:solidFill>
            <a:schemeClr val="tx2"/>
          </a:solidFill>
          <a:latin typeface="Arial" charset="0"/>
        </a:defRPr>
      </a:lvl7pPr>
      <a:lvl8pPr marL="1371600" algn="ctr" defTabSz="852488" rtl="0" fontAlgn="base">
        <a:spcBef>
          <a:spcPct val="0"/>
        </a:spcBef>
        <a:spcAft>
          <a:spcPct val="0"/>
        </a:spcAft>
        <a:defRPr sz="4000">
          <a:solidFill>
            <a:schemeClr val="tx2"/>
          </a:solidFill>
          <a:latin typeface="Arial" charset="0"/>
        </a:defRPr>
      </a:lvl8pPr>
      <a:lvl9pPr marL="1828800" algn="ctr" defTabSz="852488" rtl="0" fontAlgn="base">
        <a:spcBef>
          <a:spcPct val="0"/>
        </a:spcBef>
        <a:spcAft>
          <a:spcPct val="0"/>
        </a:spcAft>
        <a:defRPr sz="4000">
          <a:solidFill>
            <a:schemeClr val="tx2"/>
          </a:solidFill>
          <a:latin typeface="Arial" charset="0"/>
        </a:defRPr>
      </a:lvl9pPr>
    </p:titleStyle>
    <p:bodyStyle>
      <a:lvl1pPr marL="320675" indent="-320675" algn="l" defTabSz="852488"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693738" indent="-268288" algn="l" defTabSz="852488" rtl="0" eaLnBrk="0" fontAlgn="base" hangingPunct="0">
        <a:spcBef>
          <a:spcPct val="20000"/>
        </a:spcBef>
        <a:spcAft>
          <a:spcPct val="0"/>
        </a:spcAft>
        <a:buClr>
          <a:schemeClr val="hlink"/>
        </a:buClr>
        <a:buSzPct val="55000"/>
        <a:buFont typeface="Wingdings" pitchFamily="2" charset="2"/>
        <a:buChar char="n"/>
        <a:defRPr sz="2400">
          <a:solidFill>
            <a:schemeClr val="tx1"/>
          </a:solidFill>
          <a:latin typeface="+mn-lt"/>
        </a:defRPr>
      </a:lvl2pPr>
      <a:lvl3pPr marL="1068388" indent="-215900" algn="l" defTabSz="852488" rtl="0" eaLnBrk="0" fontAlgn="base" hangingPunct="0">
        <a:spcBef>
          <a:spcPct val="20000"/>
        </a:spcBef>
        <a:spcAft>
          <a:spcPct val="0"/>
        </a:spcAft>
        <a:buClr>
          <a:schemeClr val="accent2"/>
        </a:buClr>
        <a:buSzPct val="50000"/>
        <a:buFont typeface="Wingdings" pitchFamily="2" charset="2"/>
        <a:buChar char="n"/>
        <a:defRPr sz="2000">
          <a:solidFill>
            <a:schemeClr val="tx1"/>
          </a:solidFill>
          <a:latin typeface="+mn-lt"/>
        </a:defRPr>
      </a:lvl3pPr>
      <a:lvl4pPr marL="1493838" indent="-212725" algn="l" defTabSz="852488" rtl="0" eaLnBrk="0" fontAlgn="base" hangingPunct="0">
        <a:spcBef>
          <a:spcPct val="20000"/>
        </a:spcBef>
        <a:spcAft>
          <a:spcPct val="0"/>
        </a:spcAft>
        <a:buClr>
          <a:schemeClr val="folHlink"/>
        </a:buClr>
        <a:buSzPct val="55000"/>
        <a:buFont typeface="Wingdings" pitchFamily="2" charset="2"/>
        <a:buChar char="n"/>
        <a:defRPr>
          <a:solidFill>
            <a:schemeClr val="tx1"/>
          </a:solidFill>
          <a:latin typeface="+mn-lt"/>
        </a:defRPr>
      </a:lvl4pPr>
      <a:lvl5pPr marL="1919288" indent="-212725" algn="l" defTabSz="852488" rtl="0" eaLnBrk="0" fontAlgn="base" hangingPunct="0">
        <a:spcBef>
          <a:spcPct val="20000"/>
        </a:spcBef>
        <a:spcAft>
          <a:spcPct val="0"/>
        </a:spcAft>
        <a:buClr>
          <a:srgbClr val="FD2B4E"/>
        </a:buClr>
        <a:buSzPct val="50000"/>
        <a:buFont typeface="Wingdings" pitchFamily="2" charset="2"/>
        <a:buChar char="n"/>
        <a:defRPr>
          <a:solidFill>
            <a:schemeClr val="tx1"/>
          </a:solidFill>
          <a:latin typeface="+mn-lt"/>
        </a:defRPr>
      </a:lvl5pPr>
      <a:lvl6pPr marL="2376488" indent="-212725" algn="l" defTabSz="852488" rtl="0" fontAlgn="base">
        <a:spcBef>
          <a:spcPct val="20000"/>
        </a:spcBef>
        <a:spcAft>
          <a:spcPct val="0"/>
        </a:spcAft>
        <a:buClr>
          <a:srgbClr val="FD2B4E"/>
        </a:buClr>
        <a:buSzPct val="50000"/>
        <a:buFont typeface="Wingdings" pitchFamily="2" charset="2"/>
        <a:buChar char="n"/>
        <a:defRPr>
          <a:solidFill>
            <a:schemeClr val="tx1"/>
          </a:solidFill>
          <a:latin typeface="+mn-lt"/>
        </a:defRPr>
      </a:lvl6pPr>
      <a:lvl7pPr marL="2833688" indent="-212725" algn="l" defTabSz="852488" rtl="0" fontAlgn="base">
        <a:spcBef>
          <a:spcPct val="20000"/>
        </a:spcBef>
        <a:spcAft>
          <a:spcPct val="0"/>
        </a:spcAft>
        <a:buClr>
          <a:srgbClr val="FD2B4E"/>
        </a:buClr>
        <a:buSzPct val="50000"/>
        <a:buFont typeface="Wingdings" pitchFamily="2" charset="2"/>
        <a:buChar char="n"/>
        <a:defRPr>
          <a:solidFill>
            <a:schemeClr val="tx1"/>
          </a:solidFill>
          <a:latin typeface="+mn-lt"/>
        </a:defRPr>
      </a:lvl7pPr>
      <a:lvl8pPr marL="3290888" indent="-212725" algn="l" defTabSz="852488" rtl="0" fontAlgn="base">
        <a:spcBef>
          <a:spcPct val="20000"/>
        </a:spcBef>
        <a:spcAft>
          <a:spcPct val="0"/>
        </a:spcAft>
        <a:buClr>
          <a:srgbClr val="FD2B4E"/>
        </a:buClr>
        <a:buSzPct val="50000"/>
        <a:buFont typeface="Wingdings" pitchFamily="2" charset="2"/>
        <a:buChar char="n"/>
        <a:defRPr>
          <a:solidFill>
            <a:schemeClr val="tx1"/>
          </a:solidFill>
          <a:latin typeface="+mn-lt"/>
        </a:defRPr>
      </a:lvl8pPr>
      <a:lvl9pPr marL="3748088" indent="-212725" algn="l" defTabSz="852488" rtl="0" fontAlgn="base">
        <a:spcBef>
          <a:spcPct val="20000"/>
        </a:spcBef>
        <a:spcAft>
          <a:spcPct val="0"/>
        </a:spcAft>
        <a:buClr>
          <a:srgbClr val="FD2B4E"/>
        </a:buClr>
        <a:buSzPct val="50000"/>
        <a:buFont typeface="Wingdings" pitchFamily="2" charset="2"/>
        <a:buChar char="n"/>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Arial" charset="0"/>
                <a:ea typeface="+mn-ea"/>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Arial" charset="0"/>
                <a:ea typeface="+mn-ea"/>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Arial" charset="0"/>
                <a:ea typeface="+mn-ea"/>
              </a:defRPr>
            </a:lvl1pPr>
          </a:lstStyle>
          <a:p>
            <a:pPr>
              <a:defRPr/>
            </a:pPr>
            <a:fld id="{454BCB63-BFBF-4FCD-B28F-6477B4650FA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transition spd="med">
    <p:push/>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Arial" charset="0"/>
                <a:ea typeface="MS PGothic" pitchFamily="34" charset="-128"/>
                <a:cs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Arial" charset="0"/>
                <a:ea typeface="MS PGothic" pitchFamily="34" charset="-128"/>
                <a:cs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Arial" charset="0"/>
                <a:ea typeface="MS PGothic" pitchFamily="34" charset="-128"/>
                <a:cs typeface="Arial" pitchFamily="34" charset="0"/>
              </a:defRPr>
            </a:lvl1pPr>
          </a:lstStyle>
          <a:p>
            <a:pPr>
              <a:defRPr/>
            </a:pPr>
            <a:fld id="{2D81BFB7-CCC1-43AD-A269-71B99C5001C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Lst>
  <p:transition spd="med">
    <p:push/>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3.wmf"/></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22.wmf"/><Relationship Id="rId3" Type="http://schemas.openxmlformats.org/officeDocument/2006/relationships/notesSlide" Target="../notesSlides/notesSlide10.xml"/><Relationship Id="rId7" Type="http://schemas.openxmlformats.org/officeDocument/2006/relationships/image" Target="../media/image19.wmf"/><Relationship Id="rId12" Type="http://schemas.openxmlformats.org/officeDocument/2006/relationships/oleObject" Target="../embeddings/oleObject14.bin"/><Relationship Id="rId17" Type="http://schemas.openxmlformats.org/officeDocument/2006/relationships/image" Target="../media/image24.wmf"/><Relationship Id="rId2" Type="http://schemas.openxmlformats.org/officeDocument/2006/relationships/slideLayout" Target="../slideLayouts/slideLayout13.xml"/><Relationship Id="rId16" Type="http://schemas.openxmlformats.org/officeDocument/2006/relationships/oleObject" Target="../embeddings/oleObject16.bin"/><Relationship Id="rId1" Type="http://schemas.openxmlformats.org/officeDocument/2006/relationships/vmlDrawing" Target="../drawings/vmlDrawing4.vml"/><Relationship Id="rId6" Type="http://schemas.openxmlformats.org/officeDocument/2006/relationships/oleObject" Target="../embeddings/oleObject11.bin"/><Relationship Id="rId11" Type="http://schemas.openxmlformats.org/officeDocument/2006/relationships/image" Target="../media/image21.wmf"/><Relationship Id="rId5" Type="http://schemas.openxmlformats.org/officeDocument/2006/relationships/image" Target="../media/image18.wmf"/><Relationship Id="rId15" Type="http://schemas.openxmlformats.org/officeDocument/2006/relationships/image" Target="../media/image23.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20.emf"/><Relationship Id="rId14" Type="http://schemas.openxmlformats.org/officeDocument/2006/relationships/oleObject" Target="../embeddings/oleObject15.bin"/></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wmf"/><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8.bin"/><Relationship Id="rId5" Type="http://schemas.openxmlformats.org/officeDocument/2006/relationships/image" Target="../media/image28.wmf"/><Relationship Id="rId4" Type="http://schemas.openxmlformats.org/officeDocument/2006/relationships/oleObject" Target="../embeddings/oleObject17.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14.xml"/><Relationship Id="rId7" Type="http://schemas.openxmlformats.org/officeDocument/2006/relationships/image" Target="../media/image30.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20.bin"/><Relationship Id="rId5" Type="http://schemas.openxmlformats.org/officeDocument/2006/relationships/image" Target="../media/image29.emf"/><Relationship Id="rId4" Type="http://schemas.openxmlformats.org/officeDocument/2006/relationships/oleObject" Target="../embeddings/oleObject19.bin"/><Relationship Id="rId9" Type="http://schemas.openxmlformats.org/officeDocument/2006/relationships/image" Target="../media/image21.wmf"/></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oleObject" Target="../embeddings/oleObject25.bin"/><Relationship Id="rId3" Type="http://schemas.openxmlformats.org/officeDocument/2006/relationships/notesSlide" Target="../notesSlides/notesSlide15.xml"/><Relationship Id="rId7" Type="http://schemas.openxmlformats.org/officeDocument/2006/relationships/image" Target="../media/image26.png"/><Relationship Id="rId12" Type="http://schemas.openxmlformats.org/officeDocument/2006/relationships/image" Target="../media/image23.wmf"/><Relationship Id="rId2" Type="http://schemas.openxmlformats.org/officeDocument/2006/relationships/slideLayout" Target="../slideLayouts/slideLayout14.xml"/><Relationship Id="rId16" Type="http://schemas.openxmlformats.org/officeDocument/2006/relationships/image" Target="../media/image32.wmf"/><Relationship Id="rId1" Type="http://schemas.openxmlformats.org/officeDocument/2006/relationships/vmlDrawing" Target="../drawings/vmlDrawing7.vml"/><Relationship Id="rId6" Type="http://schemas.openxmlformats.org/officeDocument/2006/relationships/image" Target="../media/image25.png"/><Relationship Id="rId11" Type="http://schemas.openxmlformats.org/officeDocument/2006/relationships/oleObject" Target="../embeddings/oleObject24.bin"/><Relationship Id="rId5" Type="http://schemas.openxmlformats.org/officeDocument/2006/relationships/image" Target="../media/image22.wmf"/><Relationship Id="rId15" Type="http://schemas.openxmlformats.org/officeDocument/2006/relationships/oleObject" Target="../embeddings/oleObject26.bin"/><Relationship Id="rId10" Type="http://schemas.openxmlformats.org/officeDocument/2006/relationships/image" Target="../media/image31.wmf"/><Relationship Id="rId4" Type="http://schemas.openxmlformats.org/officeDocument/2006/relationships/oleObject" Target="../embeddings/oleObject22.bin"/><Relationship Id="rId9" Type="http://schemas.openxmlformats.org/officeDocument/2006/relationships/oleObject" Target="../embeddings/oleObject23.bin"/><Relationship Id="rId14" Type="http://schemas.openxmlformats.org/officeDocument/2006/relationships/image" Target="../media/image24.w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37.wmf"/><Relationship Id="rId3" Type="http://schemas.openxmlformats.org/officeDocument/2006/relationships/notesSlide" Target="../notesSlides/notesSlide16.xml"/><Relationship Id="rId7" Type="http://schemas.openxmlformats.org/officeDocument/2006/relationships/image" Target="../media/image34.wmf"/><Relationship Id="rId12" Type="http://schemas.openxmlformats.org/officeDocument/2006/relationships/oleObject" Target="../embeddings/oleObject31.bin"/><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oleObject" Target="../embeddings/oleObject28.bin"/><Relationship Id="rId11" Type="http://schemas.openxmlformats.org/officeDocument/2006/relationships/image" Target="../media/image36.wmf"/><Relationship Id="rId5" Type="http://schemas.openxmlformats.org/officeDocument/2006/relationships/image" Target="../media/image33.wmf"/><Relationship Id="rId10" Type="http://schemas.openxmlformats.org/officeDocument/2006/relationships/oleObject" Target="../embeddings/oleObject30.bin"/><Relationship Id="rId4" Type="http://schemas.openxmlformats.org/officeDocument/2006/relationships/oleObject" Target="../embeddings/oleObject27.bin"/><Relationship Id="rId9" Type="http://schemas.openxmlformats.org/officeDocument/2006/relationships/image" Target="../media/image35.e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notesSlide" Target="../notesSlides/notesSlide17.xml"/><Relationship Id="rId7"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33.bin"/><Relationship Id="rId5" Type="http://schemas.openxmlformats.org/officeDocument/2006/relationships/image" Target="../media/image38.wmf"/><Relationship Id="rId4" Type="http://schemas.openxmlformats.org/officeDocument/2006/relationships/oleObject" Target="../embeddings/oleObject32.bin"/><Relationship Id="rId9" Type="http://schemas.openxmlformats.org/officeDocument/2006/relationships/image" Target="../media/image40.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notesSlide" Target="../notesSlides/notesSlide19.xml"/><Relationship Id="rId7" Type="http://schemas.openxmlformats.org/officeDocument/2006/relationships/image" Target="../media/image42.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36.bin"/><Relationship Id="rId5" Type="http://schemas.openxmlformats.org/officeDocument/2006/relationships/image" Target="../media/image41.wmf"/><Relationship Id="rId4" Type="http://schemas.openxmlformats.org/officeDocument/2006/relationships/oleObject" Target="../embeddings/oleObject35.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4.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38.bin"/><Relationship Id="rId13" Type="http://schemas.openxmlformats.org/officeDocument/2006/relationships/image" Target="../media/image48.wmf"/><Relationship Id="rId3" Type="http://schemas.openxmlformats.org/officeDocument/2006/relationships/notesSlide" Target="../notesSlides/notesSlide22.xml"/><Relationship Id="rId7" Type="http://schemas.openxmlformats.org/officeDocument/2006/relationships/image" Target="../media/image44.wmf"/><Relationship Id="rId12"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43.wmf"/><Relationship Id="rId11" Type="http://schemas.openxmlformats.org/officeDocument/2006/relationships/image" Target="../media/image47.wmf"/><Relationship Id="rId5" Type="http://schemas.openxmlformats.org/officeDocument/2006/relationships/image" Target="../media/image45.wmf"/><Relationship Id="rId15" Type="http://schemas.openxmlformats.org/officeDocument/2006/relationships/image" Target="../media/image49.wmf"/><Relationship Id="rId10" Type="http://schemas.openxmlformats.org/officeDocument/2006/relationships/oleObject" Target="../embeddings/oleObject39.bin"/><Relationship Id="rId4" Type="http://schemas.openxmlformats.org/officeDocument/2006/relationships/oleObject" Target="../embeddings/oleObject37.bin"/><Relationship Id="rId9" Type="http://schemas.openxmlformats.org/officeDocument/2006/relationships/image" Target="../media/image46.wmf"/><Relationship Id="rId14" Type="http://schemas.openxmlformats.org/officeDocument/2006/relationships/oleObject" Target="../embeddings/oleObject41.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50.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42.bin"/><Relationship Id="rId5" Type="http://schemas.openxmlformats.org/officeDocument/2006/relationships/image" Target="../media/image44.wmf"/><Relationship Id="rId4" Type="http://schemas.openxmlformats.org/officeDocument/2006/relationships/image" Target="../media/image43.w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51.wmf"/><Relationship Id="rId4" Type="http://schemas.openxmlformats.org/officeDocument/2006/relationships/oleObject" Target="../embeddings/oleObject43.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51.wmf"/><Relationship Id="rId4" Type="http://schemas.openxmlformats.org/officeDocument/2006/relationships/oleObject" Target="../embeddings/oleObject44.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51.wmf"/><Relationship Id="rId4" Type="http://schemas.openxmlformats.org/officeDocument/2006/relationships/oleObject" Target="../embeddings/oleObject45.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51.wmf"/><Relationship Id="rId4" Type="http://schemas.openxmlformats.org/officeDocument/2006/relationships/oleObject" Target="../embeddings/oleObject46.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image" Target="../media/image4.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8.xml"/><Relationship Id="rId7" Type="http://schemas.openxmlformats.org/officeDocument/2006/relationships/image" Target="../media/image11.w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3.wmf"/><Relationship Id="rId5" Type="http://schemas.openxmlformats.org/officeDocument/2006/relationships/image" Target="../media/image10.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2.w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9.xml"/><Relationship Id="rId7" Type="http://schemas.openxmlformats.org/officeDocument/2006/relationships/image" Target="../media/image15.wmf"/><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image" Target="../media/image17.wmf"/><Relationship Id="rId5" Type="http://schemas.openxmlformats.org/officeDocument/2006/relationships/image" Target="../media/image14.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1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895350" y="609600"/>
            <a:ext cx="723900" cy="1143000"/>
          </a:xfrm>
          <a:prstGeom prst="rect">
            <a:avLst/>
          </a:prstGeom>
          <a:solidFill>
            <a:schemeClr val="bg1"/>
          </a:solidFill>
          <a:ln w="9525">
            <a:solidFill>
              <a:schemeClr val="bg1"/>
            </a:solidFill>
            <a:miter lim="800000"/>
            <a:headEnd/>
            <a:tailEnd/>
          </a:ln>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sz="1800">
              <a:solidFill>
                <a:srgbClr val="000000"/>
              </a:solidFill>
              <a:ea typeface="MS PGothic" pitchFamily="34" charset="-128"/>
            </a:endParaRPr>
          </a:p>
        </p:txBody>
      </p:sp>
      <p:sp>
        <p:nvSpPr>
          <p:cNvPr id="27651" name="Rectangle 87"/>
          <p:cNvSpPr>
            <a:spLocks noChangeArrowheads="1"/>
          </p:cNvSpPr>
          <p:nvPr/>
        </p:nvSpPr>
        <p:spPr bwMode="auto">
          <a:xfrm>
            <a:off x="0" y="76200"/>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eaLnBrk="1" hangingPunct="1"/>
            <a:r>
              <a:rPr lang="en-US" altLang="en-US" sz="2800" b="1">
                <a:solidFill>
                  <a:srgbClr val="7030A0"/>
                </a:solidFill>
                <a:latin typeface="Comic Sans MS" pitchFamily="66" charset="0"/>
                <a:ea typeface="MS PGothic" pitchFamily="34" charset="-128"/>
              </a:rPr>
              <a:t>Previous Lecture: </a:t>
            </a:r>
            <a:r>
              <a:rPr lang="en-US" altLang="en-US" sz="2800" b="1">
                <a:solidFill>
                  <a:srgbClr val="000000"/>
                </a:solidFill>
                <a:latin typeface="Comic Sans MS" pitchFamily="66" charset="0"/>
                <a:ea typeface="MS PGothic" pitchFamily="34" charset="-128"/>
              </a:rPr>
              <a:t>Phylogenetics</a:t>
            </a:r>
            <a:endParaRPr lang="sv-SE" altLang="en-US" sz="2800" b="1">
              <a:solidFill>
                <a:srgbClr val="000000"/>
              </a:solidFill>
              <a:latin typeface="Comic Sans MS" pitchFamily="66" charset="0"/>
              <a:ea typeface="MS PGothic" pitchFamily="34" charset="-128"/>
            </a:endParaRPr>
          </a:p>
        </p:txBody>
      </p:sp>
      <p:sp>
        <p:nvSpPr>
          <p:cNvPr id="27652" name="Line 88"/>
          <p:cNvSpPr>
            <a:spLocks noChangeShapeType="1"/>
          </p:cNvSpPr>
          <p:nvPr/>
        </p:nvSpPr>
        <p:spPr bwMode="auto">
          <a:xfrm>
            <a:off x="609600" y="762000"/>
            <a:ext cx="7924800" cy="0"/>
          </a:xfrm>
          <a:prstGeom prst="line">
            <a:avLst/>
          </a:prstGeom>
          <a:noFill/>
          <a:ln w="3175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6" name="Picture 7"/>
          <p:cNvPicPr>
            <a:picLocks noChangeAspect="1" noChangeArrowheads="1"/>
          </p:cNvPicPr>
          <p:nvPr/>
        </p:nvPicPr>
        <p:blipFill>
          <a:blip r:embed="rId3" cstate="print">
            <a:duotone>
              <a:prstClr val="black"/>
              <a:schemeClr val="accent5">
                <a:tint val="45000"/>
                <a:satMod val="400000"/>
              </a:schemeClr>
            </a:duotone>
            <a:extLst/>
          </a:blip>
          <a:srcRect/>
          <a:stretch>
            <a:fillRect/>
          </a:stretch>
        </p:blipFill>
        <p:spPr bwMode="auto">
          <a:xfrm>
            <a:off x="228600" y="2286000"/>
            <a:ext cx="4038600" cy="2620963"/>
          </a:xfrm>
          <a:prstGeom prst="rect">
            <a:avLst/>
          </a:prstGeom>
          <a:solidFill>
            <a:schemeClr val="accent1">
              <a:lumMod val="75000"/>
              <a:alpha val="80000"/>
            </a:schemeClr>
          </a:solidFill>
          <a:ln>
            <a:solidFill>
              <a:schemeClr val="tx1"/>
            </a:solidFill>
          </a:ln>
          <a:effectLst/>
        </p:spPr>
      </p:pic>
      <p:pic>
        <p:nvPicPr>
          <p:cNvPr id="7" name="Picture 8"/>
          <p:cNvPicPr>
            <a:picLocks noChangeAspect="1" noChangeArrowheads="1"/>
          </p:cNvPicPr>
          <p:nvPr/>
        </p:nvPicPr>
        <p:blipFill>
          <a:blip r:embed="rId4" cstate="print">
            <a:duotone>
              <a:prstClr val="black"/>
              <a:schemeClr val="accent5">
                <a:tint val="45000"/>
                <a:satMod val="400000"/>
              </a:schemeClr>
            </a:duotone>
            <a:extLst/>
          </a:blip>
          <a:srcRect/>
          <a:stretch>
            <a:fillRect/>
          </a:stretch>
        </p:blipFill>
        <p:spPr bwMode="auto">
          <a:xfrm>
            <a:off x="4648200" y="2286000"/>
            <a:ext cx="4038600" cy="2622550"/>
          </a:xfrm>
          <a:prstGeom prst="rect">
            <a:avLst/>
          </a:prstGeom>
          <a:solidFill>
            <a:schemeClr val="accent1">
              <a:lumMod val="90000"/>
              <a:alpha val="67000"/>
            </a:schemeClr>
          </a:solidFill>
          <a:ln>
            <a:solidFill>
              <a:schemeClr val="tx1"/>
            </a:solidFill>
          </a:ln>
          <a:effectLst/>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143000" y="152400"/>
            <a:ext cx="7078663" cy="990600"/>
          </a:xfrm>
        </p:spPr>
        <p:txBody>
          <a:bodyPr/>
          <a:lstStyle/>
          <a:p>
            <a:pPr eaLnBrk="1" hangingPunct="1"/>
            <a:r>
              <a:rPr lang="en-US" altLang="en-US" sz="3600" smtClean="0"/>
              <a:t>Partitioning the variation</a:t>
            </a:r>
          </a:p>
        </p:txBody>
      </p:sp>
      <p:graphicFrame>
        <p:nvGraphicFramePr>
          <p:cNvPr id="37891" name="Object 3"/>
          <p:cNvGraphicFramePr>
            <a:graphicFrameLocks noChangeAspect="1"/>
          </p:cNvGraphicFramePr>
          <p:nvPr/>
        </p:nvGraphicFramePr>
        <p:xfrm>
          <a:off x="1447800" y="1752600"/>
          <a:ext cx="6192838" cy="900113"/>
        </p:xfrm>
        <a:graphic>
          <a:graphicData uri="http://schemas.openxmlformats.org/presentationml/2006/ole">
            <mc:AlternateContent xmlns:mc="http://schemas.openxmlformats.org/markup-compatibility/2006">
              <mc:Choice xmlns:v="urn:schemas-microsoft-com:vml" Requires="v">
                <p:oleObj spid="_x0000_s37906" name="Equation" r:id="rId4" imgW="3187700" imgH="495300" progId="Equation.DSMT4">
                  <p:embed/>
                </p:oleObj>
              </mc:Choice>
              <mc:Fallback>
                <p:oleObj name="Equation" r:id="rId4" imgW="3187700" imgH="4953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1752600"/>
                        <a:ext cx="6192838" cy="90011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92" name="Object 4"/>
          <p:cNvGraphicFramePr>
            <a:graphicFrameLocks noChangeAspect="1"/>
          </p:cNvGraphicFramePr>
          <p:nvPr/>
        </p:nvGraphicFramePr>
        <p:xfrm>
          <a:off x="6400800" y="3810000"/>
          <a:ext cx="2133600" cy="1104900"/>
        </p:xfrm>
        <a:graphic>
          <a:graphicData uri="http://schemas.openxmlformats.org/presentationml/2006/ole">
            <mc:AlternateContent xmlns:mc="http://schemas.openxmlformats.org/markup-compatibility/2006">
              <mc:Choice xmlns:v="urn:schemas-microsoft-com:vml" Requires="v">
                <p:oleObj spid="_x0000_s37907" name="Equation" r:id="rId6" imgW="1422400" imgH="736600" progId="Equation.DSMT4">
                  <p:embed/>
                </p:oleObj>
              </mc:Choice>
              <mc:Fallback>
                <p:oleObj name="Equation" r:id="rId6" imgW="1422400" imgH="73660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800" y="3810000"/>
                        <a:ext cx="2133600" cy="110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7893" name="Group 5"/>
          <p:cNvGrpSpPr>
            <a:grpSpLocks/>
          </p:cNvGrpSpPr>
          <p:nvPr/>
        </p:nvGrpSpPr>
        <p:grpSpPr bwMode="auto">
          <a:xfrm>
            <a:off x="1219200" y="3429000"/>
            <a:ext cx="4724400" cy="2209800"/>
            <a:chOff x="2400" y="1680"/>
            <a:chExt cx="2976" cy="1392"/>
          </a:xfrm>
        </p:grpSpPr>
        <p:graphicFrame>
          <p:nvGraphicFramePr>
            <p:cNvPr id="37894" name="Object 6">
              <a:hlinkClick r:id="" action="ppaction://ole?verb=0"/>
            </p:cNvPr>
            <p:cNvGraphicFramePr>
              <a:graphicFrameLocks/>
            </p:cNvGraphicFramePr>
            <p:nvPr/>
          </p:nvGraphicFramePr>
          <p:xfrm>
            <a:off x="2400" y="1680"/>
            <a:ext cx="2976" cy="1392"/>
          </p:xfrm>
          <a:graphic>
            <a:graphicData uri="http://schemas.openxmlformats.org/presentationml/2006/ole">
              <mc:AlternateContent xmlns:mc="http://schemas.openxmlformats.org/markup-compatibility/2006">
                <mc:Choice xmlns:v="urn:schemas-microsoft-com:vml" Requires="v">
                  <p:oleObj spid="_x0000_s37908" name="VISIO" r:id="rId8" imgW="3809955" imgH="1981260" progId="Visio.Drawing.5">
                    <p:embed/>
                  </p:oleObj>
                </mc:Choice>
                <mc:Fallback>
                  <p:oleObj name="VISIO" r:id="rId8" imgW="3809955" imgH="1981260" progId="Visio.Drawing.5">
                    <p:embed/>
                    <p:pic>
                      <p:nvPicPr>
                        <p:cNvPr id="0" name="Object 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0" y="1680"/>
                          <a:ext cx="2976" cy="1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5" name="Object 7"/>
            <p:cNvGraphicFramePr>
              <a:graphicFrameLocks noChangeAspect="1"/>
            </p:cNvGraphicFramePr>
            <p:nvPr/>
          </p:nvGraphicFramePr>
          <p:xfrm>
            <a:off x="5232" y="2160"/>
            <a:ext cx="139" cy="240"/>
          </p:xfrm>
          <a:graphic>
            <a:graphicData uri="http://schemas.openxmlformats.org/presentationml/2006/ole">
              <mc:AlternateContent xmlns:mc="http://schemas.openxmlformats.org/markup-compatibility/2006">
                <mc:Choice xmlns:v="urn:schemas-microsoft-com:vml" Requires="v">
                  <p:oleObj spid="_x0000_s37909" name="Equation" r:id="rId10" imgW="139700" imgH="241300" progId="Equation.DSMT4">
                    <p:embed/>
                  </p:oleObj>
                </mc:Choice>
                <mc:Fallback>
                  <p:oleObj name="Equation" r:id="rId10" imgW="139700" imgH="241300" progId="Equation.DSMT4">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32" y="2160"/>
                          <a:ext cx="13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96" name="Object 8"/>
            <p:cNvGraphicFramePr>
              <a:graphicFrameLocks noChangeAspect="1"/>
            </p:cNvGraphicFramePr>
            <p:nvPr/>
          </p:nvGraphicFramePr>
          <p:xfrm>
            <a:off x="3504" y="2448"/>
            <a:ext cx="137" cy="200"/>
          </p:xfrm>
          <a:graphic>
            <a:graphicData uri="http://schemas.openxmlformats.org/presentationml/2006/ole">
              <mc:AlternateContent xmlns:mc="http://schemas.openxmlformats.org/markup-compatibility/2006">
                <mc:Choice xmlns:v="urn:schemas-microsoft-com:vml" Requires="v">
                  <p:oleObj spid="_x0000_s37910" name="Equation" r:id="rId12" imgW="165100" imgH="241300" progId="Equation.DSMT4">
                    <p:embed/>
                  </p:oleObj>
                </mc:Choice>
                <mc:Fallback>
                  <p:oleObj name="Equation" r:id="rId12" imgW="165100" imgH="241300" progId="Equation.DSMT4">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04" y="2448"/>
                          <a:ext cx="137"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97" name="Object 9"/>
            <p:cNvGraphicFramePr>
              <a:graphicFrameLocks noChangeAspect="1"/>
            </p:cNvGraphicFramePr>
            <p:nvPr/>
          </p:nvGraphicFramePr>
          <p:xfrm>
            <a:off x="4320" y="2352"/>
            <a:ext cx="158" cy="200"/>
          </p:xfrm>
          <a:graphic>
            <a:graphicData uri="http://schemas.openxmlformats.org/presentationml/2006/ole">
              <mc:AlternateContent xmlns:mc="http://schemas.openxmlformats.org/markup-compatibility/2006">
                <mc:Choice xmlns:v="urn:schemas-microsoft-com:vml" Requires="v">
                  <p:oleObj spid="_x0000_s37911" name="Equation" r:id="rId14" imgW="190500" imgH="241300" progId="Equation.DSMT4">
                    <p:embed/>
                  </p:oleObj>
                </mc:Choice>
                <mc:Fallback>
                  <p:oleObj name="Equation" r:id="rId14" imgW="190500" imgH="241300" progId="Equation.DSMT4">
                    <p:embed/>
                    <p:pic>
                      <p:nvPicPr>
                        <p:cNvPr id="0" name="Object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20" y="2352"/>
                          <a:ext cx="158"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98" name="Object 10"/>
            <p:cNvGraphicFramePr>
              <a:graphicFrameLocks noChangeAspect="1"/>
            </p:cNvGraphicFramePr>
            <p:nvPr/>
          </p:nvGraphicFramePr>
          <p:xfrm>
            <a:off x="5040" y="1968"/>
            <a:ext cx="158" cy="200"/>
          </p:xfrm>
          <a:graphic>
            <a:graphicData uri="http://schemas.openxmlformats.org/presentationml/2006/ole">
              <mc:AlternateContent xmlns:mc="http://schemas.openxmlformats.org/markup-compatibility/2006">
                <mc:Choice xmlns:v="urn:schemas-microsoft-com:vml" Requires="v">
                  <p:oleObj spid="_x0000_s37912" name="Equation" r:id="rId16" imgW="190500" imgH="241300" progId="Equation.DSMT4">
                    <p:embed/>
                  </p:oleObj>
                </mc:Choice>
                <mc:Fallback>
                  <p:oleObj name="Equation" r:id="rId16" imgW="190500" imgH="241300" progId="Equation.DSMT4">
                    <p:embed/>
                    <p:pic>
                      <p:nvPicPr>
                        <p:cNvPr id="0" name="Object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40" y="1968"/>
                          <a:ext cx="158"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Group 130"/>
          <p:cNvGrpSpPr>
            <a:grpSpLocks/>
          </p:cNvGrpSpPr>
          <p:nvPr/>
        </p:nvGrpSpPr>
        <p:grpSpPr bwMode="auto">
          <a:xfrm>
            <a:off x="812800" y="1447800"/>
            <a:ext cx="4214813" cy="2255838"/>
            <a:chOff x="512" y="912"/>
            <a:chExt cx="2655" cy="1421"/>
          </a:xfrm>
        </p:grpSpPr>
        <p:sp>
          <p:nvSpPr>
            <p:cNvPr id="38964" name="Freeform 12"/>
            <p:cNvSpPr>
              <a:spLocks/>
            </p:cNvSpPr>
            <p:nvPr/>
          </p:nvSpPr>
          <p:spPr bwMode="auto">
            <a:xfrm>
              <a:off x="1260" y="1588"/>
              <a:ext cx="177" cy="148"/>
            </a:xfrm>
            <a:custGeom>
              <a:avLst/>
              <a:gdLst>
                <a:gd name="T0" fmla="*/ 177 w 177"/>
                <a:gd name="T1" fmla="*/ 0 h 148"/>
                <a:gd name="T2" fmla="*/ 177 w 177"/>
                <a:gd name="T3" fmla="*/ 148 h 148"/>
                <a:gd name="T4" fmla="*/ 0 w 177"/>
                <a:gd name="T5" fmla="*/ 148 h 148"/>
                <a:gd name="T6" fmla="*/ 0 60000 65536"/>
                <a:gd name="T7" fmla="*/ 0 60000 65536"/>
                <a:gd name="T8" fmla="*/ 0 60000 65536"/>
                <a:gd name="T9" fmla="*/ 0 w 177"/>
                <a:gd name="T10" fmla="*/ 0 h 148"/>
                <a:gd name="T11" fmla="*/ 177 w 177"/>
                <a:gd name="T12" fmla="*/ 148 h 148"/>
              </a:gdLst>
              <a:ahLst/>
              <a:cxnLst>
                <a:cxn ang="T6">
                  <a:pos x="T0" y="T1"/>
                </a:cxn>
                <a:cxn ang="T7">
                  <a:pos x="T2" y="T3"/>
                </a:cxn>
                <a:cxn ang="T8">
                  <a:pos x="T4" y="T5"/>
                </a:cxn>
              </a:cxnLst>
              <a:rect l="T9" t="T10" r="T11" b="T12"/>
              <a:pathLst>
                <a:path w="177" h="148">
                  <a:moveTo>
                    <a:pt x="177" y="0"/>
                  </a:moveTo>
                  <a:lnTo>
                    <a:pt x="177" y="148"/>
                  </a:lnTo>
                  <a:lnTo>
                    <a:pt x="0" y="148"/>
                  </a:lnTo>
                </a:path>
              </a:pathLst>
            </a:custGeom>
            <a:noFill/>
            <a:ln w="333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965" name="Freeform 13"/>
            <p:cNvSpPr>
              <a:spLocks/>
            </p:cNvSpPr>
            <p:nvPr/>
          </p:nvSpPr>
          <p:spPr bwMode="auto">
            <a:xfrm>
              <a:off x="1407" y="1527"/>
              <a:ext cx="78" cy="69"/>
            </a:xfrm>
            <a:custGeom>
              <a:avLst/>
              <a:gdLst>
                <a:gd name="T0" fmla="*/ 78 w 78"/>
                <a:gd name="T1" fmla="*/ 69 h 69"/>
                <a:gd name="T2" fmla="*/ 40 w 78"/>
                <a:gd name="T3" fmla="*/ 0 h 69"/>
                <a:gd name="T4" fmla="*/ 0 w 78"/>
                <a:gd name="T5" fmla="*/ 69 h 69"/>
                <a:gd name="T6" fmla="*/ 78 w 78"/>
                <a:gd name="T7" fmla="*/ 69 h 69"/>
                <a:gd name="T8" fmla="*/ 0 60000 65536"/>
                <a:gd name="T9" fmla="*/ 0 60000 65536"/>
                <a:gd name="T10" fmla="*/ 0 60000 65536"/>
                <a:gd name="T11" fmla="*/ 0 60000 65536"/>
                <a:gd name="T12" fmla="*/ 0 w 78"/>
                <a:gd name="T13" fmla="*/ 0 h 69"/>
                <a:gd name="T14" fmla="*/ 78 w 78"/>
                <a:gd name="T15" fmla="*/ 69 h 69"/>
              </a:gdLst>
              <a:ahLst/>
              <a:cxnLst>
                <a:cxn ang="T8">
                  <a:pos x="T0" y="T1"/>
                </a:cxn>
                <a:cxn ang="T9">
                  <a:pos x="T2" y="T3"/>
                </a:cxn>
                <a:cxn ang="T10">
                  <a:pos x="T4" y="T5"/>
                </a:cxn>
                <a:cxn ang="T11">
                  <a:pos x="T6" y="T7"/>
                </a:cxn>
              </a:cxnLst>
              <a:rect l="T12" t="T13" r="T14" b="T15"/>
              <a:pathLst>
                <a:path w="78" h="69">
                  <a:moveTo>
                    <a:pt x="78" y="69"/>
                  </a:moveTo>
                  <a:lnTo>
                    <a:pt x="40" y="0"/>
                  </a:lnTo>
                  <a:lnTo>
                    <a:pt x="0" y="69"/>
                  </a:lnTo>
                  <a:lnTo>
                    <a:pt x="78"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66" name="Freeform 14"/>
            <p:cNvSpPr>
              <a:spLocks/>
            </p:cNvSpPr>
            <p:nvPr/>
          </p:nvSpPr>
          <p:spPr bwMode="auto">
            <a:xfrm>
              <a:off x="2160" y="1536"/>
              <a:ext cx="78" cy="70"/>
            </a:xfrm>
            <a:custGeom>
              <a:avLst/>
              <a:gdLst>
                <a:gd name="T0" fmla="*/ 78 w 78"/>
                <a:gd name="T1" fmla="*/ 70 h 70"/>
                <a:gd name="T2" fmla="*/ 38 w 78"/>
                <a:gd name="T3" fmla="*/ 0 h 70"/>
                <a:gd name="T4" fmla="*/ 0 w 78"/>
                <a:gd name="T5" fmla="*/ 70 h 70"/>
                <a:gd name="T6" fmla="*/ 78 w 78"/>
                <a:gd name="T7" fmla="*/ 70 h 70"/>
                <a:gd name="T8" fmla="*/ 0 60000 65536"/>
                <a:gd name="T9" fmla="*/ 0 60000 65536"/>
                <a:gd name="T10" fmla="*/ 0 60000 65536"/>
                <a:gd name="T11" fmla="*/ 0 60000 65536"/>
                <a:gd name="T12" fmla="*/ 0 w 78"/>
                <a:gd name="T13" fmla="*/ 0 h 70"/>
                <a:gd name="T14" fmla="*/ 78 w 78"/>
                <a:gd name="T15" fmla="*/ 70 h 70"/>
              </a:gdLst>
              <a:ahLst/>
              <a:cxnLst>
                <a:cxn ang="T8">
                  <a:pos x="T0" y="T1"/>
                </a:cxn>
                <a:cxn ang="T9">
                  <a:pos x="T2" y="T3"/>
                </a:cxn>
                <a:cxn ang="T10">
                  <a:pos x="T4" y="T5"/>
                </a:cxn>
                <a:cxn ang="T11">
                  <a:pos x="T6" y="T7"/>
                </a:cxn>
              </a:cxnLst>
              <a:rect l="T12" t="T13" r="T14" b="T15"/>
              <a:pathLst>
                <a:path w="78" h="70">
                  <a:moveTo>
                    <a:pt x="78" y="70"/>
                  </a:moveTo>
                  <a:lnTo>
                    <a:pt x="38" y="0"/>
                  </a:lnTo>
                  <a:lnTo>
                    <a:pt x="0" y="70"/>
                  </a:lnTo>
                  <a:lnTo>
                    <a:pt x="78"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67" name="Freeform 15"/>
            <p:cNvSpPr>
              <a:spLocks/>
            </p:cNvSpPr>
            <p:nvPr/>
          </p:nvSpPr>
          <p:spPr bwMode="auto">
            <a:xfrm>
              <a:off x="2014" y="1584"/>
              <a:ext cx="194" cy="314"/>
            </a:xfrm>
            <a:custGeom>
              <a:avLst/>
              <a:gdLst>
                <a:gd name="T0" fmla="*/ 260 w 186"/>
                <a:gd name="T1" fmla="*/ 0 h 29"/>
                <a:gd name="T2" fmla="*/ 260 w 186"/>
                <a:gd name="T3" fmla="*/ 2147483647 h 29"/>
                <a:gd name="T4" fmla="*/ 0 w 186"/>
                <a:gd name="T5" fmla="*/ 2147483647 h 29"/>
                <a:gd name="T6" fmla="*/ 0 60000 65536"/>
                <a:gd name="T7" fmla="*/ 0 60000 65536"/>
                <a:gd name="T8" fmla="*/ 0 60000 65536"/>
                <a:gd name="T9" fmla="*/ 0 w 186"/>
                <a:gd name="T10" fmla="*/ 0 h 29"/>
                <a:gd name="T11" fmla="*/ 186 w 186"/>
                <a:gd name="T12" fmla="*/ 29 h 29"/>
              </a:gdLst>
              <a:ahLst/>
              <a:cxnLst>
                <a:cxn ang="T6">
                  <a:pos x="T0" y="T1"/>
                </a:cxn>
                <a:cxn ang="T7">
                  <a:pos x="T2" y="T3"/>
                </a:cxn>
                <a:cxn ang="T8">
                  <a:pos x="T4" y="T5"/>
                </a:cxn>
              </a:cxnLst>
              <a:rect l="T9" t="T10" r="T11" b="T12"/>
              <a:pathLst>
                <a:path w="186" h="29">
                  <a:moveTo>
                    <a:pt x="186" y="0"/>
                  </a:moveTo>
                  <a:lnTo>
                    <a:pt x="186" y="29"/>
                  </a:lnTo>
                  <a:lnTo>
                    <a:pt x="0" y="29"/>
                  </a:lnTo>
                </a:path>
              </a:pathLst>
            </a:custGeom>
            <a:noFill/>
            <a:ln w="333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968" name="Freeform 16"/>
            <p:cNvSpPr>
              <a:spLocks/>
            </p:cNvSpPr>
            <p:nvPr/>
          </p:nvSpPr>
          <p:spPr bwMode="auto">
            <a:xfrm>
              <a:off x="2732" y="1152"/>
              <a:ext cx="148" cy="288"/>
            </a:xfrm>
            <a:custGeom>
              <a:avLst/>
              <a:gdLst>
                <a:gd name="T0" fmla="*/ 102 w 156"/>
                <a:gd name="T1" fmla="*/ 2147483647 h 29"/>
                <a:gd name="T2" fmla="*/ 102 w 156"/>
                <a:gd name="T3" fmla="*/ 0 h 29"/>
                <a:gd name="T4" fmla="*/ 0 w 156"/>
                <a:gd name="T5" fmla="*/ 0 h 29"/>
                <a:gd name="T6" fmla="*/ 0 60000 65536"/>
                <a:gd name="T7" fmla="*/ 0 60000 65536"/>
                <a:gd name="T8" fmla="*/ 0 60000 65536"/>
                <a:gd name="T9" fmla="*/ 0 w 156"/>
                <a:gd name="T10" fmla="*/ 0 h 29"/>
                <a:gd name="T11" fmla="*/ 156 w 156"/>
                <a:gd name="T12" fmla="*/ 29 h 29"/>
              </a:gdLst>
              <a:ahLst/>
              <a:cxnLst>
                <a:cxn ang="T6">
                  <a:pos x="T0" y="T1"/>
                </a:cxn>
                <a:cxn ang="T7">
                  <a:pos x="T2" y="T3"/>
                </a:cxn>
                <a:cxn ang="T8">
                  <a:pos x="T4" y="T5"/>
                </a:cxn>
              </a:cxnLst>
              <a:rect l="T9" t="T10" r="T11" b="T12"/>
              <a:pathLst>
                <a:path w="156" h="29">
                  <a:moveTo>
                    <a:pt x="156" y="29"/>
                  </a:moveTo>
                  <a:lnTo>
                    <a:pt x="156" y="0"/>
                  </a:lnTo>
                  <a:lnTo>
                    <a:pt x="0" y="0"/>
                  </a:lnTo>
                </a:path>
              </a:pathLst>
            </a:custGeom>
            <a:noFill/>
            <a:ln w="333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969" name="Freeform 17"/>
            <p:cNvSpPr>
              <a:spLocks/>
            </p:cNvSpPr>
            <p:nvPr/>
          </p:nvSpPr>
          <p:spPr bwMode="auto">
            <a:xfrm>
              <a:off x="2832" y="1440"/>
              <a:ext cx="78" cy="69"/>
            </a:xfrm>
            <a:custGeom>
              <a:avLst/>
              <a:gdLst>
                <a:gd name="T0" fmla="*/ 0 w 78"/>
                <a:gd name="T1" fmla="*/ 0 h 69"/>
                <a:gd name="T2" fmla="*/ 38 w 78"/>
                <a:gd name="T3" fmla="*/ 69 h 69"/>
                <a:gd name="T4" fmla="*/ 78 w 78"/>
                <a:gd name="T5" fmla="*/ 0 h 69"/>
                <a:gd name="T6" fmla="*/ 0 w 78"/>
                <a:gd name="T7" fmla="*/ 0 h 69"/>
                <a:gd name="T8" fmla="*/ 0 60000 65536"/>
                <a:gd name="T9" fmla="*/ 0 60000 65536"/>
                <a:gd name="T10" fmla="*/ 0 60000 65536"/>
                <a:gd name="T11" fmla="*/ 0 60000 65536"/>
                <a:gd name="T12" fmla="*/ 0 w 78"/>
                <a:gd name="T13" fmla="*/ 0 h 69"/>
                <a:gd name="T14" fmla="*/ 78 w 78"/>
                <a:gd name="T15" fmla="*/ 69 h 69"/>
              </a:gdLst>
              <a:ahLst/>
              <a:cxnLst>
                <a:cxn ang="T8">
                  <a:pos x="T0" y="T1"/>
                </a:cxn>
                <a:cxn ang="T9">
                  <a:pos x="T2" y="T3"/>
                </a:cxn>
                <a:cxn ang="T10">
                  <a:pos x="T4" y="T5"/>
                </a:cxn>
                <a:cxn ang="T11">
                  <a:pos x="T6" y="T7"/>
                </a:cxn>
              </a:cxnLst>
              <a:rect l="T12" t="T13" r="T14" b="T15"/>
              <a:pathLst>
                <a:path w="78" h="69">
                  <a:moveTo>
                    <a:pt x="0" y="0"/>
                  </a:moveTo>
                  <a:lnTo>
                    <a:pt x="38" y="69"/>
                  </a:lnTo>
                  <a:lnTo>
                    <a:pt x="7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70" name="Freeform 18"/>
            <p:cNvSpPr>
              <a:spLocks/>
            </p:cNvSpPr>
            <p:nvPr/>
          </p:nvSpPr>
          <p:spPr bwMode="auto">
            <a:xfrm>
              <a:off x="901" y="1158"/>
              <a:ext cx="2265" cy="989"/>
            </a:xfrm>
            <a:custGeom>
              <a:avLst/>
              <a:gdLst>
                <a:gd name="T0" fmla="*/ 0 w 2265"/>
                <a:gd name="T1" fmla="*/ 0 h 989"/>
                <a:gd name="T2" fmla="*/ 0 w 2265"/>
                <a:gd name="T3" fmla="*/ 989 h 989"/>
                <a:gd name="T4" fmla="*/ 2265 w 2265"/>
                <a:gd name="T5" fmla="*/ 989 h 989"/>
                <a:gd name="T6" fmla="*/ 0 60000 65536"/>
                <a:gd name="T7" fmla="*/ 0 60000 65536"/>
                <a:gd name="T8" fmla="*/ 0 60000 65536"/>
                <a:gd name="T9" fmla="*/ 0 w 2265"/>
                <a:gd name="T10" fmla="*/ 0 h 989"/>
                <a:gd name="T11" fmla="*/ 2265 w 2265"/>
                <a:gd name="T12" fmla="*/ 989 h 989"/>
              </a:gdLst>
              <a:ahLst/>
              <a:cxnLst>
                <a:cxn ang="T6">
                  <a:pos x="T0" y="T1"/>
                </a:cxn>
                <a:cxn ang="T7">
                  <a:pos x="T2" y="T3"/>
                </a:cxn>
                <a:cxn ang="T8">
                  <a:pos x="T4" y="T5"/>
                </a:cxn>
              </a:cxnLst>
              <a:rect l="T9" t="T10" r="T11" b="T12"/>
              <a:pathLst>
                <a:path w="2265" h="989">
                  <a:moveTo>
                    <a:pt x="0" y="0"/>
                  </a:moveTo>
                  <a:lnTo>
                    <a:pt x="0" y="989"/>
                  </a:lnTo>
                  <a:lnTo>
                    <a:pt x="2265" y="989"/>
                  </a:lnTo>
                </a:path>
              </a:pathLst>
            </a:custGeom>
            <a:noFill/>
            <a:ln w="492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971" name="Line 19"/>
            <p:cNvSpPr>
              <a:spLocks noChangeShapeType="1"/>
            </p:cNvSpPr>
            <p:nvPr/>
          </p:nvSpPr>
          <p:spPr bwMode="auto">
            <a:xfrm>
              <a:off x="873" y="1158"/>
              <a:ext cx="28" cy="1"/>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72" name="Line 20"/>
            <p:cNvSpPr>
              <a:spLocks noChangeShapeType="1"/>
            </p:cNvSpPr>
            <p:nvPr/>
          </p:nvSpPr>
          <p:spPr bwMode="auto">
            <a:xfrm>
              <a:off x="873" y="1257"/>
              <a:ext cx="28" cy="1"/>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73" name="Line 21"/>
            <p:cNvSpPr>
              <a:spLocks noChangeShapeType="1"/>
            </p:cNvSpPr>
            <p:nvPr/>
          </p:nvSpPr>
          <p:spPr bwMode="auto">
            <a:xfrm>
              <a:off x="873" y="1356"/>
              <a:ext cx="28" cy="1"/>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74" name="Line 22"/>
            <p:cNvSpPr>
              <a:spLocks noChangeShapeType="1"/>
            </p:cNvSpPr>
            <p:nvPr/>
          </p:nvSpPr>
          <p:spPr bwMode="auto">
            <a:xfrm>
              <a:off x="873" y="1455"/>
              <a:ext cx="28" cy="1"/>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75" name="Line 23"/>
            <p:cNvSpPr>
              <a:spLocks noChangeShapeType="1"/>
            </p:cNvSpPr>
            <p:nvPr/>
          </p:nvSpPr>
          <p:spPr bwMode="auto">
            <a:xfrm>
              <a:off x="873" y="1554"/>
              <a:ext cx="28" cy="1"/>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76" name="Line 24"/>
            <p:cNvSpPr>
              <a:spLocks noChangeShapeType="1"/>
            </p:cNvSpPr>
            <p:nvPr/>
          </p:nvSpPr>
          <p:spPr bwMode="auto">
            <a:xfrm>
              <a:off x="873" y="1653"/>
              <a:ext cx="28" cy="1"/>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77" name="Line 25"/>
            <p:cNvSpPr>
              <a:spLocks noChangeShapeType="1"/>
            </p:cNvSpPr>
            <p:nvPr/>
          </p:nvSpPr>
          <p:spPr bwMode="auto">
            <a:xfrm>
              <a:off x="873" y="1752"/>
              <a:ext cx="28" cy="1"/>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78" name="Line 26"/>
            <p:cNvSpPr>
              <a:spLocks noChangeShapeType="1"/>
            </p:cNvSpPr>
            <p:nvPr/>
          </p:nvSpPr>
          <p:spPr bwMode="auto">
            <a:xfrm>
              <a:off x="873" y="1849"/>
              <a:ext cx="28" cy="1"/>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79" name="Line 27"/>
            <p:cNvSpPr>
              <a:spLocks noChangeShapeType="1"/>
            </p:cNvSpPr>
            <p:nvPr/>
          </p:nvSpPr>
          <p:spPr bwMode="auto">
            <a:xfrm>
              <a:off x="873" y="1949"/>
              <a:ext cx="28" cy="1"/>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80" name="Line 28"/>
            <p:cNvSpPr>
              <a:spLocks noChangeShapeType="1"/>
            </p:cNvSpPr>
            <p:nvPr/>
          </p:nvSpPr>
          <p:spPr bwMode="auto">
            <a:xfrm>
              <a:off x="873" y="2048"/>
              <a:ext cx="28" cy="1"/>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81" name="Line 29"/>
            <p:cNvSpPr>
              <a:spLocks noChangeShapeType="1"/>
            </p:cNvSpPr>
            <p:nvPr/>
          </p:nvSpPr>
          <p:spPr bwMode="auto">
            <a:xfrm>
              <a:off x="3166" y="2147"/>
              <a:ext cx="1" cy="13"/>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82" name="Line 30"/>
            <p:cNvSpPr>
              <a:spLocks noChangeShapeType="1"/>
            </p:cNvSpPr>
            <p:nvPr/>
          </p:nvSpPr>
          <p:spPr bwMode="auto">
            <a:xfrm>
              <a:off x="2940" y="2147"/>
              <a:ext cx="1" cy="13"/>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83" name="Line 31"/>
            <p:cNvSpPr>
              <a:spLocks noChangeShapeType="1"/>
            </p:cNvSpPr>
            <p:nvPr/>
          </p:nvSpPr>
          <p:spPr bwMode="auto">
            <a:xfrm>
              <a:off x="2713" y="2147"/>
              <a:ext cx="1" cy="13"/>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84" name="Line 32"/>
            <p:cNvSpPr>
              <a:spLocks noChangeShapeType="1"/>
            </p:cNvSpPr>
            <p:nvPr/>
          </p:nvSpPr>
          <p:spPr bwMode="auto">
            <a:xfrm>
              <a:off x="2488" y="2147"/>
              <a:ext cx="1" cy="13"/>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85" name="Line 33"/>
            <p:cNvSpPr>
              <a:spLocks noChangeShapeType="1"/>
            </p:cNvSpPr>
            <p:nvPr/>
          </p:nvSpPr>
          <p:spPr bwMode="auto">
            <a:xfrm>
              <a:off x="2262" y="2147"/>
              <a:ext cx="1" cy="13"/>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86" name="Line 34"/>
            <p:cNvSpPr>
              <a:spLocks noChangeShapeType="1"/>
            </p:cNvSpPr>
            <p:nvPr/>
          </p:nvSpPr>
          <p:spPr bwMode="auto">
            <a:xfrm>
              <a:off x="2035" y="2147"/>
              <a:ext cx="1" cy="13"/>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87" name="Line 35"/>
            <p:cNvSpPr>
              <a:spLocks noChangeShapeType="1"/>
            </p:cNvSpPr>
            <p:nvPr/>
          </p:nvSpPr>
          <p:spPr bwMode="auto">
            <a:xfrm>
              <a:off x="1808" y="2147"/>
              <a:ext cx="1" cy="13"/>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88" name="Line 36"/>
            <p:cNvSpPr>
              <a:spLocks noChangeShapeType="1"/>
            </p:cNvSpPr>
            <p:nvPr/>
          </p:nvSpPr>
          <p:spPr bwMode="auto">
            <a:xfrm>
              <a:off x="1581" y="2147"/>
              <a:ext cx="1" cy="13"/>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89" name="Line 37"/>
            <p:cNvSpPr>
              <a:spLocks noChangeShapeType="1"/>
            </p:cNvSpPr>
            <p:nvPr/>
          </p:nvSpPr>
          <p:spPr bwMode="auto">
            <a:xfrm>
              <a:off x="1355" y="2147"/>
              <a:ext cx="1" cy="13"/>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90" name="Line 38"/>
            <p:cNvSpPr>
              <a:spLocks noChangeShapeType="1"/>
            </p:cNvSpPr>
            <p:nvPr/>
          </p:nvSpPr>
          <p:spPr bwMode="auto">
            <a:xfrm>
              <a:off x="1128" y="2147"/>
              <a:ext cx="1" cy="13"/>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91" name="Line 39"/>
            <p:cNvSpPr>
              <a:spLocks noChangeShapeType="1"/>
            </p:cNvSpPr>
            <p:nvPr/>
          </p:nvSpPr>
          <p:spPr bwMode="auto">
            <a:xfrm>
              <a:off x="901" y="1514"/>
              <a:ext cx="2265" cy="1"/>
            </a:xfrm>
            <a:prstGeom prst="line">
              <a:avLst/>
            </a:prstGeom>
            <a:noFill/>
            <a:ln w="49213">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92" name="Freeform 41"/>
            <p:cNvSpPr>
              <a:spLocks/>
            </p:cNvSpPr>
            <p:nvPr/>
          </p:nvSpPr>
          <p:spPr bwMode="auto">
            <a:xfrm>
              <a:off x="2668" y="1270"/>
              <a:ext cx="116" cy="122"/>
            </a:xfrm>
            <a:custGeom>
              <a:avLst/>
              <a:gdLst>
                <a:gd name="T0" fmla="*/ 0 w 125"/>
                <a:gd name="T1" fmla="*/ 125 h 110"/>
                <a:gd name="T2" fmla="*/ 5 w 125"/>
                <a:gd name="T3" fmla="*/ 82 h 110"/>
                <a:gd name="T4" fmla="*/ 8 w 125"/>
                <a:gd name="T5" fmla="*/ 43 h 110"/>
                <a:gd name="T6" fmla="*/ 18 w 125"/>
                <a:gd name="T7" fmla="*/ 14 h 110"/>
                <a:gd name="T8" fmla="*/ 29 w 125"/>
                <a:gd name="T9" fmla="*/ 0 h 110"/>
                <a:gd name="T10" fmla="*/ 40 w 125"/>
                <a:gd name="T11" fmla="*/ 0 h 110"/>
                <a:gd name="T12" fmla="*/ 52 w 125"/>
                <a:gd name="T13" fmla="*/ 14 h 110"/>
                <a:gd name="T14" fmla="*/ 61 w 125"/>
                <a:gd name="T15" fmla="*/ 43 h 110"/>
                <a:gd name="T16" fmla="*/ 66 w 125"/>
                <a:gd name="T17" fmla="*/ 82 h 110"/>
                <a:gd name="T18" fmla="*/ 69 w 125"/>
                <a:gd name="T19" fmla="*/ 125 h 110"/>
                <a:gd name="T20" fmla="*/ 66 w 125"/>
                <a:gd name="T21" fmla="*/ 170 h 110"/>
                <a:gd name="T22" fmla="*/ 61 w 125"/>
                <a:gd name="T23" fmla="*/ 210 h 110"/>
                <a:gd name="T24" fmla="*/ 52 w 125"/>
                <a:gd name="T25" fmla="*/ 235 h 110"/>
                <a:gd name="T26" fmla="*/ 40 w 125"/>
                <a:gd name="T27" fmla="*/ 251 h 110"/>
                <a:gd name="T28" fmla="*/ 29 w 125"/>
                <a:gd name="T29" fmla="*/ 251 h 110"/>
                <a:gd name="T30" fmla="*/ 18 w 125"/>
                <a:gd name="T31" fmla="*/ 235 h 110"/>
                <a:gd name="T32" fmla="*/ 8 w 125"/>
                <a:gd name="T33" fmla="*/ 210 h 110"/>
                <a:gd name="T34" fmla="*/ 5 w 125"/>
                <a:gd name="T35" fmla="*/ 170 h 110"/>
                <a:gd name="T36" fmla="*/ 0 w 125"/>
                <a:gd name="T37" fmla="*/ 125 h 1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5"/>
                <a:gd name="T58" fmla="*/ 0 h 110"/>
                <a:gd name="T59" fmla="*/ 125 w 125"/>
                <a:gd name="T60" fmla="*/ 110 h 1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5" h="110">
                  <a:moveTo>
                    <a:pt x="0" y="55"/>
                  </a:moveTo>
                  <a:lnTo>
                    <a:pt x="5" y="36"/>
                  </a:lnTo>
                  <a:lnTo>
                    <a:pt x="16" y="19"/>
                  </a:lnTo>
                  <a:lnTo>
                    <a:pt x="33" y="6"/>
                  </a:lnTo>
                  <a:lnTo>
                    <a:pt x="52" y="0"/>
                  </a:lnTo>
                  <a:lnTo>
                    <a:pt x="73" y="0"/>
                  </a:lnTo>
                  <a:lnTo>
                    <a:pt x="94" y="6"/>
                  </a:lnTo>
                  <a:lnTo>
                    <a:pt x="111" y="19"/>
                  </a:lnTo>
                  <a:lnTo>
                    <a:pt x="120" y="36"/>
                  </a:lnTo>
                  <a:lnTo>
                    <a:pt x="125" y="55"/>
                  </a:lnTo>
                  <a:lnTo>
                    <a:pt x="120" y="74"/>
                  </a:lnTo>
                  <a:lnTo>
                    <a:pt x="111" y="91"/>
                  </a:lnTo>
                  <a:lnTo>
                    <a:pt x="94" y="103"/>
                  </a:lnTo>
                  <a:lnTo>
                    <a:pt x="73" y="110"/>
                  </a:lnTo>
                  <a:lnTo>
                    <a:pt x="52" y="110"/>
                  </a:lnTo>
                  <a:lnTo>
                    <a:pt x="33" y="103"/>
                  </a:lnTo>
                  <a:lnTo>
                    <a:pt x="16" y="91"/>
                  </a:lnTo>
                  <a:lnTo>
                    <a:pt x="5" y="74"/>
                  </a:lnTo>
                  <a:lnTo>
                    <a:pt x="0" y="55"/>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93" name="Freeform 43"/>
            <p:cNvSpPr>
              <a:spLocks/>
            </p:cNvSpPr>
            <p:nvPr/>
          </p:nvSpPr>
          <p:spPr bwMode="auto">
            <a:xfrm>
              <a:off x="1200" y="1786"/>
              <a:ext cx="96" cy="96"/>
            </a:xfrm>
            <a:custGeom>
              <a:avLst/>
              <a:gdLst>
                <a:gd name="T0" fmla="*/ 0 w 123"/>
                <a:gd name="T1" fmla="*/ 18 h 110"/>
                <a:gd name="T2" fmla="*/ 2 w 123"/>
                <a:gd name="T3" fmla="*/ 12 h 110"/>
                <a:gd name="T4" fmla="*/ 2 w 123"/>
                <a:gd name="T5" fmla="*/ 7 h 110"/>
                <a:gd name="T6" fmla="*/ 4 w 123"/>
                <a:gd name="T7" fmla="*/ 3 h 110"/>
                <a:gd name="T8" fmla="*/ 7 w 123"/>
                <a:gd name="T9" fmla="*/ 0 h 110"/>
                <a:gd name="T10" fmla="*/ 9 w 123"/>
                <a:gd name="T11" fmla="*/ 0 h 110"/>
                <a:gd name="T12" fmla="*/ 12 w 123"/>
                <a:gd name="T13" fmla="*/ 3 h 110"/>
                <a:gd name="T14" fmla="*/ 16 w 123"/>
                <a:gd name="T15" fmla="*/ 7 h 110"/>
                <a:gd name="T16" fmla="*/ 16 w 123"/>
                <a:gd name="T17" fmla="*/ 12 h 110"/>
                <a:gd name="T18" fmla="*/ 17 w 123"/>
                <a:gd name="T19" fmla="*/ 18 h 110"/>
                <a:gd name="T20" fmla="*/ 16 w 123"/>
                <a:gd name="T21" fmla="*/ 25 h 110"/>
                <a:gd name="T22" fmla="*/ 16 w 123"/>
                <a:gd name="T23" fmla="*/ 30 h 110"/>
                <a:gd name="T24" fmla="*/ 12 w 123"/>
                <a:gd name="T25" fmla="*/ 34 h 110"/>
                <a:gd name="T26" fmla="*/ 9 w 123"/>
                <a:gd name="T27" fmla="*/ 38 h 110"/>
                <a:gd name="T28" fmla="*/ 7 w 123"/>
                <a:gd name="T29" fmla="*/ 38 h 110"/>
                <a:gd name="T30" fmla="*/ 4 w 123"/>
                <a:gd name="T31" fmla="*/ 34 h 110"/>
                <a:gd name="T32" fmla="*/ 2 w 123"/>
                <a:gd name="T33" fmla="*/ 30 h 110"/>
                <a:gd name="T34" fmla="*/ 2 w 123"/>
                <a:gd name="T35" fmla="*/ 25 h 110"/>
                <a:gd name="T36" fmla="*/ 0 w 123"/>
                <a:gd name="T37" fmla="*/ 18 h 1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3"/>
                <a:gd name="T58" fmla="*/ 0 h 110"/>
                <a:gd name="T59" fmla="*/ 123 w 123"/>
                <a:gd name="T60" fmla="*/ 110 h 1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3" h="110">
                  <a:moveTo>
                    <a:pt x="0" y="55"/>
                  </a:moveTo>
                  <a:lnTo>
                    <a:pt x="3" y="36"/>
                  </a:lnTo>
                  <a:lnTo>
                    <a:pt x="14" y="19"/>
                  </a:lnTo>
                  <a:lnTo>
                    <a:pt x="31" y="9"/>
                  </a:lnTo>
                  <a:lnTo>
                    <a:pt x="50" y="0"/>
                  </a:lnTo>
                  <a:lnTo>
                    <a:pt x="74" y="0"/>
                  </a:lnTo>
                  <a:lnTo>
                    <a:pt x="92" y="9"/>
                  </a:lnTo>
                  <a:lnTo>
                    <a:pt x="109" y="19"/>
                  </a:lnTo>
                  <a:lnTo>
                    <a:pt x="121" y="36"/>
                  </a:lnTo>
                  <a:lnTo>
                    <a:pt x="123" y="55"/>
                  </a:lnTo>
                  <a:lnTo>
                    <a:pt x="121" y="74"/>
                  </a:lnTo>
                  <a:lnTo>
                    <a:pt x="109" y="91"/>
                  </a:lnTo>
                  <a:lnTo>
                    <a:pt x="92" y="104"/>
                  </a:lnTo>
                  <a:lnTo>
                    <a:pt x="74" y="110"/>
                  </a:lnTo>
                  <a:lnTo>
                    <a:pt x="50" y="110"/>
                  </a:lnTo>
                  <a:lnTo>
                    <a:pt x="31" y="104"/>
                  </a:lnTo>
                  <a:lnTo>
                    <a:pt x="14" y="91"/>
                  </a:lnTo>
                  <a:lnTo>
                    <a:pt x="3" y="74"/>
                  </a:lnTo>
                  <a:lnTo>
                    <a:pt x="0" y="55"/>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94" name="Rectangle 44"/>
            <p:cNvSpPr>
              <a:spLocks noChangeArrowheads="1"/>
            </p:cNvSpPr>
            <p:nvPr/>
          </p:nvSpPr>
          <p:spPr bwMode="auto">
            <a:xfrm>
              <a:off x="978" y="2160"/>
              <a:ext cx="5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r>
                <a:rPr lang="en-US" altLang="en-US" sz="1800" b="1">
                  <a:solidFill>
                    <a:srgbClr val="000000"/>
                  </a:solidFill>
                </a:rPr>
                <a:t>Group 1</a:t>
              </a:r>
              <a:endParaRPr lang="en-US" altLang="en-US" sz="2400"/>
            </a:p>
          </p:txBody>
        </p:sp>
        <p:sp>
          <p:nvSpPr>
            <p:cNvPr id="38995" name="Rectangle 45"/>
            <p:cNvSpPr>
              <a:spLocks noChangeArrowheads="1"/>
            </p:cNvSpPr>
            <p:nvPr/>
          </p:nvSpPr>
          <p:spPr bwMode="auto">
            <a:xfrm>
              <a:off x="1731" y="2160"/>
              <a:ext cx="5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r>
                <a:rPr lang="en-US" altLang="en-US" sz="1800" b="1">
                  <a:solidFill>
                    <a:srgbClr val="000000"/>
                  </a:solidFill>
                </a:rPr>
                <a:t>Group 2</a:t>
              </a:r>
              <a:endParaRPr lang="en-US" altLang="en-US" sz="2400"/>
            </a:p>
          </p:txBody>
        </p:sp>
        <p:sp>
          <p:nvSpPr>
            <p:cNvPr id="38996" name="Rectangle 46"/>
            <p:cNvSpPr>
              <a:spLocks noChangeArrowheads="1"/>
            </p:cNvSpPr>
            <p:nvPr/>
          </p:nvSpPr>
          <p:spPr bwMode="auto">
            <a:xfrm>
              <a:off x="2440" y="2160"/>
              <a:ext cx="5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r>
                <a:rPr lang="en-US" altLang="en-US" sz="1800" b="1">
                  <a:solidFill>
                    <a:srgbClr val="000000"/>
                  </a:solidFill>
                </a:rPr>
                <a:t>Group 3</a:t>
              </a:r>
              <a:endParaRPr lang="en-US" altLang="en-US" sz="2400"/>
            </a:p>
          </p:txBody>
        </p:sp>
        <p:sp>
          <p:nvSpPr>
            <p:cNvPr id="38997" name="Freeform 49"/>
            <p:cNvSpPr>
              <a:spLocks/>
            </p:cNvSpPr>
            <p:nvPr/>
          </p:nvSpPr>
          <p:spPr bwMode="auto">
            <a:xfrm>
              <a:off x="1200" y="1594"/>
              <a:ext cx="96" cy="96"/>
            </a:xfrm>
            <a:custGeom>
              <a:avLst/>
              <a:gdLst>
                <a:gd name="T0" fmla="*/ 0 w 177"/>
                <a:gd name="T1" fmla="*/ 1 h 158"/>
                <a:gd name="T2" fmla="*/ 1 w 177"/>
                <a:gd name="T3" fmla="*/ 1 h 158"/>
                <a:gd name="T4" fmla="*/ 1 w 177"/>
                <a:gd name="T5" fmla="*/ 1 h 158"/>
                <a:gd name="T6" fmla="*/ 1 w 177"/>
                <a:gd name="T7" fmla="*/ 1 h 158"/>
                <a:gd name="T8" fmla="*/ 1 w 177"/>
                <a:gd name="T9" fmla="*/ 1 h 158"/>
                <a:gd name="T10" fmla="*/ 1 w 177"/>
                <a:gd name="T11" fmla="*/ 0 h 158"/>
                <a:gd name="T12" fmla="*/ 1 w 177"/>
                <a:gd name="T13" fmla="*/ 1 h 158"/>
                <a:gd name="T14" fmla="*/ 1 w 177"/>
                <a:gd name="T15" fmla="*/ 1 h 158"/>
                <a:gd name="T16" fmla="*/ 1 w 177"/>
                <a:gd name="T17" fmla="*/ 1 h 158"/>
                <a:gd name="T18" fmla="*/ 1 w 177"/>
                <a:gd name="T19" fmla="*/ 1 h 158"/>
                <a:gd name="T20" fmla="*/ 1 w 177"/>
                <a:gd name="T21" fmla="*/ 1 h 158"/>
                <a:gd name="T22" fmla="*/ 1 w 177"/>
                <a:gd name="T23" fmla="*/ 2 h 158"/>
                <a:gd name="T24" fmla="*/ 1 w 177"/>
                <a:gd name="T25" fmla="*/ 2 h 158"/>
                <a:gd name="T26" fmla="*/ 1 w 177"/>
                <a:gd name="T27" fmla="*/ 2 h 158"/>
                <a:gd name="T28" fmla="*/ 1 w 177"/>
                <a:gd name="T29" fmla="*/ 3 h 158"/>
                <a:gd name="T30" fmla="*/ 1 w 177"/>
                <a:gd name="T31" fmla="*/ 3 h 158"/>
                <a:gd name="T32" fmla="*/ 1 w 177"/>
                <a:gd name="T33" fmla="*/ 3 h 158"/>
                <a:gd name="T34" fmla="*/ 1 w 177"/>
                <a:gd name="T35" fmla="*/ 2 h 158"/>
                <a:gd name="T36" fmla="*/ 1 w 177"/>
                <a:gd name="T37" fmla="*/ 2 h 158"/>
                <a:gd name="T38" fmla="*/ 1 w 177"/>
                <a:gd name="T39" fmla="*/ 2 h 158"/>
                <a:gd name="T40" fmla="*/ 0 w 177"/>
                <a:gd name="T41" fmla="*/ 1 h 15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7"/>
                <a:gd name="T64" fmla="*/ 0 h 158"/>
                <a:gd name="T65" fmla="*/ 177 w 177"/>
                <a:gd name="T66" fmla="*/ 158 h 15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7" h="158">
                  <a:moveTo>
                    <a:pt x="0" y="78"/>
                  </a:moveTo>
                  <a:lnTo>
                    <a:pt x="5" y="52"/>
                  </a:lnTo>
                  <a:lnTo>
                    <a:pt x="19" y="31"/>
                  </a:lnTo>
                  <a:lnTo>
                    <a:pt x="38" y="15"/>
                  </a:lnTo>
                  <a:lnTo>
                    <a:pt x="61" y="2"/>
                  </a:lnTo>
                  <a:lnTo>
                    <a:pt x="90" y="0"/>
                  </a:lnTo>
                  <a:lnTo>
                    <a:pt x="118" y="2"/>
                  </a:lnTo>
                  <a:lnTo>
                    <a:pt x="142" y="15"/>
                  </a:lnTo>
                  <a:lnTo>
                    <a:pt x="161" y="31"/>
                  </a:lnTo>
                  <a:lnTo>
                    <a:pt x="175" y="52"/>
                  </a:lnTo>
                  <a:lnTo>
                    <a:pt x="177" y="78"/>
                  </a:lnTo>
                  <a:lnTo>
                    <a:pt x="175" y="103"/>
                  </a:lnTo>
                  <a:lnTo>
                    <a:pt x="161" y="124"/>
                  </a:lnTo>
                  <a:lnTo>
                    <a:pt x="142" y="141"/>
                  </a:lnTo>
                  <a:lnTo>
                    <a:pt x="118" y="154"/>
                  </a:lnTo>
                  <a:lnTo>
                    <a:pt x="90" y="158"/>
                  </a:lnTo>
                  <a:lnTo>
                    <a:pt x="61" y="154"/>
                  </a:lnTo>
                  <a:lnTo>
                    <a:pt x="38" y="141"/>
                  </a:lnTo>
                  <a:lnTo>
                    <a:pt x="19" y="124"/>
                  </a:lnTo>
                  <a:lnTo>
                    <a:pt x="5" y="103"/>
                  </a:lnTo>
                  <a:lnTo>
                    <a:pt x="0" y="7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98" name="Freeform 60"/>
            <p:cNvSpPr>
              <a:spLocks/>
            </p:cNvSpPr>
            <p:nvPr/>
          </p:nvSpPr>
          <p:spPr bwMode="auto">
            <a:xfrm>
              <a:off x="1959" y="1852"/>
              <a:ext cx="105" cy="106"/>
            </a:xfrm>
            <a:custGeom>
              <a:avLst/>
              <a:gdLst>
                <a:gd name="T0" fmla="*/ 0 w 126"/>
                <a:gd name="T1" fmla="*/ 46 h 109"/>
                <a:gd name="T2" fmla="*/ 3 w 126"/>
                <a:gd name="T3" fmla="*/ 28 h 109"/>
                <a:gd name="T4" fmla="*/ 4 w 126"/>
                <a:gd name="T5" fmla="*/ 18 h 109"/>
                <a:gd name="T6" fmla="*/ 8 w 126"/>
                <a:gd name="T7" fmla="*/ 6 h 109"/>
                <a:gd name="T8" fmla="*/ 13 w 126"/>
                <a:gd name="T9" fmla="*/ 0 h 109"/>
                <a:gd name="T10" fmla="*/ 18 w 126"/>
                <a:gd name="T11" fmla="*/ 0 h 109"/>
                <a:gd name="T12" fmla="*/ 23 w 126"/>
                <a:gd name="T13" fmla="*/ 6 h 109"/>
                <a:gd name="T14" fmla="*/ 27 w 126"/>
                <a:gd name="T15" fmla="*/ 18 h 109"/>
                <a:gd name="T16" fmla="*/ 28 w 126"/>
                <a:gd name="T17" fmla="*/ 28 h 109"/>
                <a:gd name="T18" fmla="*/ 30 w 126"/>
                <a:gd name="T19" fmla="*/ 46 h 109"/>
                <a:gd name="T20" fmla="*/ 28 w 126"/>
                <a:gd name="T21" fmla="*/ 58 h 109"/>
                <a:gd name="T22" fmla="*/ 27 w 126"/>
                <a:gd name="T23" fmla="*/ 74 h 109"/>
                <a:gd name="T24" fmla="*/ 23 w 126"/>
                <a:gd name="T25" fmla="*/ 82 h 109"/>
                <a:gd name="T26" fmla="*/ 18 w 126"/>
                <a:gd name="T27" fmla="*/ 86 h 109"/>
                <a:gd name="T28" fmla="*/ 13 w 126"/>
                <a:gd name="T29" fmla="*/ 86 h 109"/>
                <a:gd name="T30" fmla="*/ 8 w 126"/>
                <a:gd name="T31" fmla="*/ 82 h 109"/>
                <a:gd name="T32" fmla="*/ 4 w 126"/>
                <a:gd name="T33" fmla="*/ 74 h 109"/>
                <a:gd name="T34" fmla="*/ 3 w 126"/>
                <a:gd name="T35" fmla="*/ 58 h 109"/>
                <a:gd name="T36" fmla="*/ 0 w 126"/>
                <a:gd name="T37" fmla="*/ 46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6"/>
                <a:gd name="T58" fmla="*/ 0 h 109"/>
                <a:gd name="T59" fmla="*/ 126 w 12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6" h="109">
                  <a:moveTo>
                    <a:pt x="0" y="55"/>
                  </a:moveTo>
                  <a:lnTo>
                    <a:pt x="5" y="36"/>
                  </a:lnTo>
                  <a:lnTo>
                    <a:pt x="17" y="19"/>
                  </a:lnTo>
                  <a:lnTo>
                    <a:pt x="33" y="6"/>
                  </a:lnTo>
                  <a:lnTo>
                    <a:pt x="52" y="0"/>
                  </a:lnTo>
                  <a:lnTo>
                    <a:pt x="74" y="0"/>
                  </a:lnTo>
                  <a:lnTo>
                    <a:pt x="95" y="6"/>
                  </a:lnTo>
                  <a:lnTo>
                    <a:pt x="111" y="19"/>
                  </a:lnTo>
                  <a:lnTo>
                    <a:pt x="121" y="36"/>
                  </a:lnTo>
                  <a:lnTo>
                    <a:pt x="126" y="55"/>
                  </a:lnTo>
                  <a:lnTo>
                    <a:pt x="121" y="74"/>
                  </a:lnTo>
                  <a:lnTo>
                    <a:pt x="111" y="90"/>
                  </a:lnTo>
                  <a:lnTo>
                    <a:pt x="95" y="103"/>
                  </a:lnTo>
                  <a:lnTo>
                    <a:pt x="74" y="109"/>
                  </a:lnTo>
                  <a:lnTo>
                    <a:pt x="52" y="109"/>
                  </a:lnTo>
                  <a:lnTo>
                    <a:pt x="33" y="103"/>
                  </a:lnTo>
                  <a:lnTo>
                    <a:pt x="17" y="90"/>
                  </a:lnTo>
                  <a:lnTo>
                    <a:pt x="5" y="74"/>
                  </a:lnTo>
                  <a:lnTo>
                    <a:pt x="0" y="55"/>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99" name="Rectangle 65"/>
            <p:cNvSpPr>
              <a:spLocks noChangeArrowheads="1"/>
            </p:cNvSpPr>
            <p:nvPr/>
          </p:nvSpPr>
          <p:spPr bwMode="auto">
            <a:xfrm>
              <a:off x="512" y="1008"/>
              <a:ext cx="8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r>
                <a:rPr lang="en-US" altLang="en-US" sz="1800" b="1">
                  <a:solidFill>
                    <a:srgbClr val="000000"/>
                  </a:solidFill>
                </a:rPr>
                <a:t>Response, X</a:t>
              </a:r>
              <a:endParaRPr lang="en-US" altLang="en-US" sz="2400"/>
            </a:p>
          </p:txBody>
        </p:sp>
        <p:sp>
          <p:nvSpPr>
            <p:cNvPr id="39000" name="Line 66"/>
            <p:cNvSpPr>
              <a:spLocks noChangeShapeType="1"/>
            </p:cNvSpPr>
            <p:nvPr/>
          </p:nvSpPr>
          <p:spPr bwMode="auto">
            <a:xfrm>
              <a:off x="1776" y="1910"/>
              <a:ext cx="532" cy="1"/>
            </a:xfrm>
            <a:prstGeom prst="line">
              <a:avLst/>
            </a:prstGeom>
            <a:noFill/>
            <a:ln w="49213">
              <a:solidFill>
                <a:srgbClr val="808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001" name="Line 67"/>
            <p:cNvSpPr>
              <a:spLocks noChangeShapeType="1"/>
            </p:cNvSpPr>
            <p:nvPr/>
          </p:nvSpPr>
          <p:spPr bwMode="auto">
            <a:xfrm>
              <a:off x="2451" y="1152"/>
              <a:ext cx="531" cy="1"/>
            </a:xfrm>
            <a:prstGeom prst="line">
              <a:avLst/>
            </a:prstGeom>
            <a:noFill/>
            <a:ln w="49213">
              <a:solidFill>
                <a:srgbClr val="808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002" name="Line 68"/>
            <p:cNvSpPr>
              <a:spLocks noChangeShapeType="1"/>
            </p:cNvSpPr>
            <p:nvPr/>
          </p:nvSpPr>
          <p:spPr bwMode="auto">
            <a:xfrm>
              <a:off x="989" y="1731"/>
              <a:ext cx="531" cy="1"/>
            </a:xfrm>
            <a:prstGeom prst="line">
              <a:avLst/>
            </a:prstGeom>
            <a:noFill/>
            <a:ln w="49213">
              <a:solidFill>
                <a:srgbClr val="808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003" name="Freeform 69"/>
            <p:cNvSpPr>
              <a:spLocks/>
            </p:cNvSpPr>
            <p:nvPr/>
          </p:nvSpPr>
          <p:spPr bwMode="auto">
            <a:xfrm>
              <a:off x="1200" y="1690"/>
              <a:ext cx="96" cy="96"/>
            </a:xfrm>
            <a:custGeom>
              <a:avLst/>
              <a:gdLst>
                <a:gd name="T0" fmla="*/ 0 w 177"/>
                <a:gd name="T1" fmla="*/ 1 h 158"/>
                <a:gd name="T2" fmla="*/ 1 w 177"/>
                <a:gd name="T3" fmla="*/ 1 h 158"/>
                <a:gd name="T4" fmla="*/ 1 w 177"/>
                <a:gd name="T5" fmla="*/ 1 h 158"/>
                <a:gd name="T6" fmla="*/ 1 w 177"/>
                <a:gd name="T7" fmla="*/ 1 h 158"/>
                <a:gd name="T8" fmla="*/ 1 w 177"/>
                <a:gd name="T9" fmla="*/ 1 h 158"/>
                <a:gd name="T10" fmla="*/ 1 w 177"/>
                <a:gd name="T11" fmla="*/ 0 h 158"/>
                <a:gd name="T12" fmla="*/ 1 w 177"/>
                <a:gd name="T13" fmla="*/ 1 h 158"/>
                <a:gd name="T14" fmla="*/ 1 w 177"/>
                <a:gd name="T15" fmla="*/ 1 h 158"/>
                <a:gd name="T16" fmla="*/ 1 w 177"/>
                <a:gd name="T17" fmla="*/ 1 h 158"/>
                <a:gd name="T18" fmla="*/ 1 w 177"/>
                <a:gd name="T19" fmla="*/ 1 h 158"/>
                <a:gd name="T20" fmla="*/ 1 w 177"/>
                <a:gd name="T21" fmla="*/ 1 h 158"/>
                <a:gd name="T22" fmla="*/ 1 w 177"/>
                <a:gd name="T23" fmla="*/ 2 h 158"/>
                <a:gd name="T24" fmla="*/ 1 w 177"/>
                <a:gd name="T25" fmla="*/ 2 h 158"/>
                <a:gd name="T26" fmla="*/ 1 w 177"/>
                <a:gd name="T27" fmla="*/ 2 h 158"/>
                <a:gd name="T28" fmla="*/ 1 w 177"/>
                <a:gd name="T29" fmla="*/ 3 h 158"/>
                <a:gd name="T30" fmla="*/ 1 w 177"/>
                <a:gd name="T31" fmla="*/ 3 h 158"/>
                <a:gd name="T32" fmla="*/ 1 w 177"/>
                <a:gd name="T33" fmla="*/ 3 h 158"/>
                <a:gd name="T34" fmla="*/ 1 w 177"/>
                <a:gd name="T35" fmla="*/ 2 h 158"/>
                <a:gd name="T36" fmla="*/ 1 w 177"/>
                <a:gd name="T37" fmla="*/ 2 h 158"/>
                <a:gd name="T38" fmla="*/ 1 w 177"/>
                <a:gd name="T39" fmla="*/ 2 h 158"/>
                <a:gd name="T40" fmla="*/ 0 w 177"/>
                <a:gd name="T41" fmla="*/ 1 h 15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7"/>
                <a:gd name="T64" fmla="*/ 0 h 158"/>
                <a:gd name="T65" fmla="*/ 177 w 177"/>
                <a:gd name="T66" fmla="*/ 158 h 15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7" h="158">
                  <a:moveTo>
                    <a:pt x="0" y="78"/>
                  </a:moveTo>
                  <a:lnTo>
                    <a:pt x="5" y="52"/>
                  </a:lnTo>
                  <a:lnTo>
                    <a:pt x="19" y="31"/>
                  </a:lnTo>
                  <a:lnTo>
                    <a:pt x="38" y="15"/>
                  </a:lnTo>
                  <a:lnTo>
                    <a:pt x="61" y="2"/>
                  </a:lnTo>
                  <a:lnTo>
                    <a:pt x="90" y="0"/>
                  </a:lnTo>
                  <a:lnTo>
                    <a:pt x="118" y="2"/>
                  </a:lnTo>
                  <a:lnTo>
                    <a:pt x="142" y="15"/>
                  </a:lnTo>
                  <a:lnTo>
                    <a:pt x="161" y="31"/>
                  </a:lnTo>
                  <a:lnTo>
                    <a:pt x="175" y="52"/>
                  </a:lnTo>
                  <a:lnTo>
                    <a:pt x="177" y="78"/>
                  </a:lnTo>
                  <a:lnTo>
                    <a:pt x="175" y="103"/>
                  </a:lnTo>
                  <a:lnTo>
                    <a:pt x="161" y="124"/>
                  </a:lnTo>
                  <a:lnTo>
                    <a:pt x="142" y="141"/>
                  </a:lnTo>
                  <a:lnTo>
                    <a:pt x="118" y="154"/>
                  </a:lnTo>
                  <a:lnTo>
                    <a:pt x="90" y="158"/>
                  </a:lnTo>
                  <a:lnTo>
                    <a:pt x="61" y="154"/>
                  </a:lnTo>
                  <a:lnTo>
                    <a:pt x="38" y="141"/>
                  </a:lnTo>
                  <a:lnTo>
                    <a:pt x="19" y="124"/>
                  </a:lnTo>
                  <a:lnTo>
                    <a:pt x="5" y="103"/>
                  </a:lnTo>
                  <a:lnTo>
                    <a:pt x="0" y="7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04" name="Freeform 70"/>
            <p:cNvSpPr>
              <a:spLocks/>
            </p:cNvSpPr>
            <p:nvPr/>
          </p:nvSpPr>
          <p:spPr bwMode="auto">
            <a:xfrm>
              <a:off x="1959" y="1756"/>
              <a:ext cx="105" cy="106"/>
            </a:xfrm>
            <a:custGeom>
              <a:avLst/>
              <a:gdLst>
                <a:gd name="T0" fmla="*/ 0 w 126"/>
                <a:gd name="T1" fmla="*/ 46 h 109"/>
                <a:gd name="T2" fmla="*/ 3 w 126"/>
                <a:gd name="T3" fmla="*/ 28 h 109"/>
                <a:gd name="T4" fmla="*/ 4 w 126"/>
                <a:gd name="T5" fmla="*/ 18 h 109"/>
                <a:gd name="T6" fmla="*/ 8 w 126"/>
                <a:gd name="T7" fmla="*/ 6 h 109"/>
                <a:gd name="T8" fmla="*/ 13 w 126"/>
                <a:gd name="T9" fmla="*/ 0 h 109"/>
                <a:gd name="T10" fmla="*/ 18 w 126"/>
                <a:gd name="T11" fmla="*/ 0 h 109"/>
                <a:gd name="T12" fmla="*/ 23 w 126"/>
                <a:gd name="T13" fmla="*/ 6 h 109"/>
                <a:gd name="T14" fmla="*/ 27 w 126"/>
                <a:gd name="T15" fmla="*/ 18 h 109"/>
                <a:gd name="T16" fmla="*/ 28 w 126"/>
                <a:gd name="T17" fmla="*/ 28 h 109"/>
                <a:gd name="T18" fmla="*/ 30 w 126"/>
                <a:gd name="T19" fmla="*/ 46 h 109"/>
                <a:gd name="T20" fmla="*/ 28 w 126"/>
                <a:gd name="T21" fmla="*/ 58 h 109"/>
                <a:gd name="T22" fmla="*/ 27 w 126"/>
                <a:gd name="T23" fmla="*/ 74 h 109"/>
                <a:gd name="T24" fmla="*/ 23 w 126"/>
                <a:gd name="T25" fmla="*/ 82 h 109"/>
                <a:gd name="T26" fmla="*/ 18 w 126"/>
                <a:gd name="T27" fmla="*/ 86 h 109"/>
                <a:gd name="T28" fmla="*/ 13 w 126"/>
                <a:gd name="T29" fmla="*/ 86 h 109"/>
                <a:gd name="T30" fmla="*/ 8 w 126"/>
                <a:gd name="T31" fmla="*/ 82 h 109"/>
                <a:gd name="T32" fmla="*/ 4 w 126"/>
                <a:gd name="T33" fmla="*/ 74 h 109"/>
                <a:gd name="T34" fmla="*/ 3 w 126"/>
                <a:gd name="T35" fmla="*/ 58 h 109"/>
                <a:gd name="T36" fmla="*/ 0 w 126"/>
                <a:gd name="T37" fmla="*/ 46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6"/>
                <a:gd name="T58" fmla="*/ 0 h 109"/>
                <a:gd name="T59" fmla="*/ 126 w 12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6" h="109">
                  <a:moveTo>
                    <a:pt x="0" y="55"/>
                  </a:moveTo>
                  <a:lnTo>
                    <a:pt x="5" y="36"/>
                  </a:lnTo>
                  <a:lnTo>
                    <a:pt x="17" y="19"/>
                  </a:lnTo>
                  <a:lnTo>
                    <a:pt x="33" y="6"/>
                  </a:lnTo>
                  <a:lnTo>
                    <a:pt x="52" y="0"/>
                  </a:lnTo>
                  <a:lnTo>
                    <a:pt x="74" y="0"/>
                  </a:lnTo>
                  <a:lnTo>
                    <a:pt x="95" y="6"/>
                  </a:lnTo>
                  <a:lnTo>
                    <a:pt x="111" y="19"/>
                  </a:lnTo>
                  <a:lnTo>
                    <a:pt x="121" y="36"/>
                  </a:lnTo>
                  <a:lnTo>
                    <a:pt x="126" y="55"/>
                  </a:lnTo>
                  <a:lnTo>
                    <a:pt x="121" y="74"/>
                  </a:lnTo>
                  <a:lnTo>
                    <a:pt x="111" y="90"/>
                  </a:lnTo>
                  <a:lnTo>
                    <a:pt x="95" y="103"/>
                  </a:lnTo>
                  <a:lnTo>
                    <a:pt x="74" y="109"/>
                  </a:lnTo>
                  <a:lnTo>
                    <a:pt x="52" y="109"/>
                  </a:lnTo>
                  <a:lnTo>
                    <a:pt x="33" y="103"/>
                  </a:lnTo>
                  <a:lnTo>
                    <a:pt x="17" y="90"/>
                  </a:lnTo>
                  <a:lnTo>
                    <a:pt x="5" y="74"/>
                  </a:lnTo>
                  <a:lnTo>
                    <a:pt x="0" y="55"/>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05" name="Freeform 71"/>
            <p:cNvSpPr>
              <a:spLocks/>
            </p:cNvSpPr>
            <p:nvPr/>
          </p:nvSpPr>
          <p:spPr bwMode="auto">
            <a:xfrm>
              <a:off x="1968" y="1958"/>
              <a:ext cx="105" cy="106"/>
            </a:xfrm>
            <a:custGeom>
              <a:avLst/>
              <a:gdLst>
                <a:gd name="T0" fmla="*/ 0 w 126"/>
                <a:gd name="T1" fmla="*/ 46 h 109"/>
                <a:gd name="T2" fmla="*/ 3 w 126"/>
                <a:gd name="T3" fmla="*/ 28 h 109"/>
                <a:gd name="T4" fmla="*/ 4 w 126"/>
                <a:gd name="T5" fmla="*/ 18 h 109"/>
                <a:gd name="T6" fmla="*/ 8 w 126"/>
                <a:gd name="T7" fmla="*/ 6 h 109"/>
                <a:gd name="T8" fmla="*/ 13 w 126"/>
                <a:gd name="T9" fmla="*/ 0 h 109"/>
                <a:gd name="T10" fmla="*/ 18 w 126"/>
                <a:gd name="T11" fmla="*/ 0 h 109"/>
                <a:gd name="T12" fmla="*/ 23 w 126"/>
                <a:gd name="T13" fmla="*/ 6 h 109"/>
                <a:gd name="T14" fmla="*/ 27 w 126"/>
                <a:gd name="T15" fmla="*/ 18 h 109"/>
                <a:gd name="T16" fmla="*/ 28 w 126"/>
                <a:gd name="T17" fmla="*/ 28 h 109"/>
                <a:gd name="T18" fmla="*/ 30 w 126"/>
                <a:gd name="T19" fmla="*/ 46 h 109"/>
                <a:gd name="T20" fmla="*/ 28 w 126"/>
                <a:gd name="T21" fmla="*/ 58 h 109"/>
                <a:gd name="T22" fmla="*/ 27 w 126"/>
                <a:gd name="T23" fmla="*/ 74 h 109"/>
                <a:gd name="T24" fmla="*/ 23 w 126"/>
                <a:gd name="T25" fmla="*/ 82 h 109"/>
                <a:gd name="T26" fmla="*/ 18 w 126"/>
                <a:gd name="T27" fmla="*/ 86 h 109"/>
                <a:gd name="T28" fmla="*/ 13 w 126"/>
                <a:gd name="T29" fmla="*/ 86 h 109"/>
                <a:gd name="T30" fmla="*/ 8 w 126"/>
                <a:gd name="T31" fmla="*/ 82 h 109"/>
                <a:gd name="T32" fmla="*/ 4 w 126"/>
                <a:gd name="T33" fmla="*/ 74 h 109"/>
                <a:gd name="T34" fmla="*/ 3 w 126"/>
                <a:gd name="T35" fmla="*/ 58 h 109"/>
                <a:gd name="T36" fmla="*/ 0 w 126"/>
                <a:gd name="T37" fmla="*/ 46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6"/>
                <a:gd name="T58" fmla="*/ 0 h 109"/>
                <a:gd name="T59" fmla="*/ 126 w 12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6" h="109">
                  <a:moveTo>
                    <a:pt x="0" y="55"/>
                  </a:moveTo>
                  <a:lnTo>
                    <a:pt x="5" y="36"/>
                  </a:lnTo>
                  <a:lnTo>
                    <a:pt x="17" y="19"/>
                  </a:lnTo>
                  <a:lnTo>
                    <a:pt x="33" y="6"/>
                  </a:lnTo>
                  <a:lnTo>
                    <a:pt x="52" y="0"/>
                  </a:lnTo>
                  <a:lnTo>
                    <a:pt x="74" y="0"/>
                  </a:lnTo>
                  <a:lnTo>
                    <a:pt x="95" y="6"/>
                  </a:lnTo>
                  <a:lnTo>
                    <a:pt x="111" y="19"/>
                  </a:lnTo>
                  <a:lnTo>
                    <a:pt x="121" y="36"/>
                  </a:lnTo>
                  <a:lnTo>
                    <a:pt x="126" y="55"/>
                  </a:lnTo>
                  <a:lnTo>
                    <a:pt x="121" y="74"/>
                  </a:lnTo>
                  <a:lnTo>
                    <a:pt x="111" y="90"/>
                  </a:lnTo>
                  <a:lnTo>
                    <a:pt x="95" y="103"/>
                  </a:lnTo>
                  <a:lnTo>
                    <a:pt x="74" y="109"/>
                  </a:lnTo>
                  <a:lnTo>
                    <a:pt x="52" y="109"/>
                  </a:lnTo>
                  <a:lnTo>
                    <a:pt x="33" y="103"/>
                  </a:lnTo>
                  <a:lnTo>
                    <a:pt x="17" y="90"/>
                  </a:lnTo>
                  <a:lnTo>
                    <a:pt x="5" y="74"/>
                  </a:lnTo>
                  <a:lnTo>
                    <a:pt x="0" y="55"/>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06" name="Freeform 72"/>
            <p:cNvSpPr>
              <a:spLocks/>
            </p:cNvSpPr>
            <p:nvPr/>
          </p:nvSpPr>
          <p:spPr bwMode="auto">
            <a:xfrm>
              <a:off x="1968" y="2054"/>
              <a:ext cx="105" cy="106"/>
            </a:xfrm>
            <a:custGeom>
              <a:avLst/>
              <a:gdLst>
                <a:gd name="T0" fmla="*/ 0 w 126"/>
                <a:gd name="T1" fmla="*/ 46 h 109"/>
                <a:gd name="T2" fmla="*/ 3 w 126"/>
                <a:gd name="T3" fmla="*/ 28 h 109"/>
                <a:gd name="T4" fmla="*/ 4 w 126"/>
                <a:gd name="T5" fmla="*/ 18 h 109"/>
                <a:gd name="T6" fmla="*/ 8 w 126"/>
                <a:gd name="T7" fmla="*/ 6 h 109"/>
                <a:gd name="T8" fmla="*/ 13 w 126"/>
                <a:gd name="T9" fmla="*/ 0 h 109"/>
                <a:gd name="T10" fmla="*/ 18 w 126"/>
                <a:gd name="T11" fmla="*/ 0 h 109"/>
                <a:gd name="T12" fmla="*/ 23 w 126"/>
                <a:gd name="T13" fmla="*/ 6 h 109"/>
                <a:gd name="T14" fmla="*/ 27 w 126"/>
                <a:gd name="T15" fmla="*/ 18 h 109"/>
                <a:gd name="T16" fmla="*/ 28 w 126"/>
                <a:gd name="T17" fmla="*/ 28 h 109"/>
                <a:gd name="T18" fmla="*/ 30 w 126"/>
                <a:gd name="T19" fmla="*/ 46 h 109"/>
                <a:gd name="T20" fmla="*/ 28 w 126"/>
                <a:gd name="T21" fmla="*/ 58 h 109"/>
                <a:gd name="T22" fmla="*/ 27 w 126"/>
                <a:gd name="T23" fmla="*/ 74 h 109"/>
                <a:gd name="T24" fmla="*/ 23 w 126"/>
                <a:gd name="T25" fmla="*/ 82 h 109"/>
                <a:gd name="T26" fmla="*/ 18 w 126"/>
                <a:gd name="T27" fmla="*/ 86 h 109"/>
                <a:gd name="T28" fmla="*/ 13 w 126"/>
                <a:gd name="T29" fmla="*/ 86 h 109"/>
                <a:gd name="T30" fmla="*/ 8 w 126"/>
                <a:gd name="T31" fmla="*/ 82 h 109"/>
                <a:gd name="T32" fmla="*/ 4 w 126"/>
                <a:gd name="T33" fmla="*/ 74 h 109"/>
                <a:gd name="T34" fmla="*/ 3 w 126"/>
                <a:gd name="T35" fmla="*/ 58 h 109"/>
                <a:gd name="T36" fmla="*/ 0 w 126"/>
                <a:gd name="T37" fmla="*/ 46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6"/>
                <a:gd name="T58" fmla="*/ 0 h 109"/>
                <a:gd name="T59" fmla="*/ 126 w 12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6" h="109">
                  <a:moveTo>
                    <a:pt x="0" y="55"/>
                  </a:moveTo>
                  <a:lnTo>
                    <a:pt x="5" y="36"/>
                  </a:lnTo>
                  <a:lnTo>
                    <a:pt x="17" y="19"/>
                  </a:lnTo>
                  <a:lnTo>
                    <a:pt x="33" y="6"/>
                  </a:lnTo>
                  <a:lnTo>
                    <a:pt x="52" y="0"/>
                  </a:lnTo>
                  <a:lnTo>
                    <a:pt x="74" y="0"/>
                  </a:lnTo>
                  <a:lnTo>
                    <a:pt x="95" y="6"/>
                  </a:lnTo>
                  <a:lnTo>
                    <a:pt x="111" y="19"/>
                  </a:lnTo>
                  <a:lnTo>
                    <a:pt x="121" y="36"/>
                  </a:lnTo>
                  <a:lnTo>
                    <a:pt x="126" y="55"/>
                  </a:lnTo>
                  <a:lnTo>
                    <a:pt x="121" y="74"/>
                  </a:lnTo>
                  <a:lnTo>
                    <a:pt x="111" y="90"/>
                  </a:lnTo>
                  <a:lnTo>
                    <a:pt x="95" y="103"/>
                  </a:lnTo>
                  <a:lnTo>
                    <a:pt x="74" y="109"/>
                  </a:lnTo>
                  <a:lnTo>
                    <a:pt x="52" y="109"/>
                  </a:lnTo>
                  <a:lnTo>
                    <a:pt x="33" y="103"/>
                  </a:lnTo>
                  <a:lnTo>
                    <a:pt x="17" y="90"/>
                  </a:lnTo>
                  <a:lnTo>
                    <a:pt x="5" y="74"/>
                  </a:lnTo>
                  <a:lnTo>
                    <a:pt x="0" y="55"/>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07" name="Freeform 74"/>
            <p:cNvSpPr>
              <a:spLocks/>
            </p:cNvSpPr>
            <p:nvPr/>
          </p:nvSpPr>
          <p:spPr bwMode="auto">
            <a:xfrm>
              <a:off x="2668" y="1152"/>
              <a:ext cx="116" cy="122"/>
            </a:xfrm>
            <a:custGeom>
              <a:avLst/>
              <a:gdLst>
                <a:gd name="T0" fmla="*/ 0 w 125"/>
                <a:gd name="T1" fmla="*/ 125 h 110"/>
                <a:gd name="T2" fmla="*/ 5 w 125"/>
                <a:gd name="T3" fmla="*/ 82 h 110"/>
                <a:gd name="T4" fmla="*/ 8 w 125"/>
                <a:gd name="T5" fmla="*/ 43 h 110"/>
                <a:gd name="T6" fmla="*/ 18 w 125"/>
                <a:gd name="T7" fmla="*/ 14 h 110"/>
                <a:gd name="T8" fmla="*/ 29 w 125"/>
                <a:gd name="T9" fmla="*/ 0 h 110"/>
                <a:gd name="T10" fmla="*/ 40 w 125"/>
                <a:gd name="T11" fmla="*/ 0 h 110"/>
                <a:gd name="T12" fmla="*/ 52 w 125"/>
                <a:gd name="T13" fmla="*/ 14 h 110"/>
                <a:gd name="T14" fmla="*/ 61 w 125"/>
                <a:gd name="T15" fmla="*/ 43 h 110"/>
                <a:gd name="T16" fmla="*/ 66 w 125"/>
                <a:gd name="T17" fmla="*/ 82 h 110"/>
                <a:gd name="T18" fmla="*/ 69 w 125"/>
                <a:gd name="T19" fmla="*/ 125 h 110"/>
                <a:gd name="T20" fmla="*/ 66 w 125"/>
                <a:gd name="T21" fmla="*/ 170 h 110"/>
                <a:gd name="T22" fmla="*/ 61 w 125"/>
                <a:gd name="T23" fmla="*/ 210 h 110"/>
                <a:gd name="T24" fmla="*/ 52 w 125"/>
                <a:gd name="T25" fmla="*/ 235 h 110"/>
                <a:gd name="T26" fmla="*/ 40 w 125"/>
                <a:gd name="T27" fmla="*/ 251 h 110"/>
                <a:gd name="T28" fmla="*/ 29 w 125"/>
                <a:gd name="T29" fmla="*/ 251 h 110"/>
                <a:gd name="T30" fmla="*/ 18 w 125"/>
                <a:gd name="T31" fmla="*/ 235 h 110"/>
                <a:gd name="T32" fmla="*/ 8 w 125"/>
                <a:gd name="T33" fmla="*/ 210 h 110"/>
                <a:gd name="T34" fmla="*/ 5 w 125"/>
                <a:gd name="T35" fmla="*/ 170 h 110"/>
                <a:gd name="T36" fmla="*/ 0 w 125"/>
                <a:gd name="T37" fmla="*/ 125 h 1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5"/>
                <a:gd name="T58" fmla="*/ 0 h 110"/>
                <a:gd name="T59" fmla="*/ 125 w 125"/>
                <a:gd name="T60" fmla="*/ 110 h 1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5" h="110">
                  <a:moveTo>
                    <a:pt x="0" y="55"/>
                  </a:moveTo>
                  <a:lnTo>
                    <a:pt x="5" y="36"/>
                  </a:lnTo>
                  <a:lnTo>
                    <a:pt x="16" y="19"/>
                  </a:lnTo>
                  <a:lnTo>
                    <a:pt x="33" y="6"/>
                  </a:lnTo>
                  <a:lnTo>
                    <a:pt x="52" y="0"/>
                  </a:lnTo>
                  <a:lnTo>
                    <a:pt x="73" y="0"/>
                  </a:lnTo>
                  <a:lnTo>
                    <a:pt x="94" y="6"/>
                  </a:lnTo>
                  <a:lnTo>
                    <a:pt x="111" y="19"/>
                  </a:lnTo>
                  <a:lnTo>
                    <a:pt x="120" y="36"/>
                  </a:lnTo>
                  <a:lnTo>
                    <a:pt x="125" y="55"/>
                  </a:lnTo>
                  <a:lnTo>
                    <a:pt x="120" y="74"/>
                  </a:lnTo>
                  <a:lnTo>
                    <a:pt x="111" y="91"/>
                  </a:lnTo>
                  <a:lnTo>
                    <a:pt x="94" y="103"/>
                  </a:lnTo>
                  <a:lnTo>
                    <a:pt x="73" y="110"/>
                  </a:lnTo>
                  <a:lnTo>
                    <a:pt x="52" y="110"/>
                  </a:lnTo>
                  <a:lnTo>
                    <a:pt x="33" y="103"/>
                  </a:lnTo>
                  <a:lnTo>
                    <a:pt x="16" y="91"/>
                  </a:lnTo>
                  <a:lnTo>
                    <a:pt x="5" y="74"/>
                  </a:lnTo>
                  <a:lnTo>
                    <a:pt x="0" y="55"/>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08" name="Freeform 75"/>
            <p:cNvSpPr>
              <a:spLocks/>
            </p:cNvSpPr>
            <p:nvPr/>
          </p:nvSpPr>
          <p:spPr bwMode="auto">
            <a:xfrm>
              <a:off x="2668" y="1030"/>
              <a:ext cx="116" cy="122"/>
            </a:xfrm>
            <a:custGeom>
              <a:avLst/>
              <a:gdLst>
                <a:gd name="T0" fmla="*/ 0 w 125"/>
                <a:gd name="T1" fmla="*/ 125 h 110"/>
                <a:gd name="T2" fmla="*/ 5 w 125"/>
                <a:gd name="T3" fmla="*/ 82 h 110"/>
                <a:gd name="T4" fmla="*/ 8 w 125"/>
                <a:gd name="T5" fmla="*/ 43 h 110"/>
                <a:gd name="T6" fmla="*/ 18 w 125"/>
                <a:gd name="T7" fmla="*/ 14 h 110"/>
                <a:gd name="T8" fmla="*/ 29 w 125"/>
                <a:gd name="T9" fmla="*/ 0 h 110"/>
                <a:gd name="T10" fmla="*/ 40 w 125"/>
                <a:gd name="T11" fmla="*/ 0 h 110"/>
                <a:gd name="T12" fmla="*/ 52 w 125"/>
                <a:gd name="T13" fmla="*/ 14 h 110"/>
                <a:gd name="T14" fmla="*/ 61 w 125"/>
                <a:gd name="T15" fmla="*/ 43 h 110"/>
                <a:gd name="T16" fmla="*/ 66 w 125"/>
                <a:gd name="T17" fmla="*/ 82 h 110"/>
                <a:gd name="T18" fmla="*/ 69 w 125"/>
                <a:gd name="T19" fmla="*/ 125 h 110"/>
                <a:gd name="T20" fmla="*/ 66 w 125"/>
                <a:gd name="T21" fmla="*/ 170 h 110"/>
                <a:gd name="T22" fmla="*/ 61 w 125"/>
                <a:gd name="T23" fmla="*/ 210 h 110"/>
                <a:gd name="T24" fmla="*/ 52 w 125"/>
                <a:gd name="T25" fmla="*/ 235 h 110"/>
                <a:gd name="T26" fmla="*/ 40 w 125"/>
                <a:gd name="T27" fmla="*/ 251 h 110"/>
                <a:gd name="T28" fmla="*/ 29 w 125"/>
                <a:gd name="T29" fmla="*/ 251 h 110"/>
                <a:gd name="T30" fmla="*/ 18 w 125"/>
                <a:gd name="T31" fmla="*/ 235 h 110"/>
                <a:gd name="T32" fmla="*/ 8 w 125"/>
                <a:gd name="T33" fmla="*/ 210 h 110"/>
                <a:gd name="T34" fmla="*/ 5 w 125"/>
                <a:gd name="T35" fmla="*/ 170 h 110"/>
                <a:gd name="T36" fmla="*/ 0 w 125"/>
                <a:gd name="T37" fmla="*/ 125 h 1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5"/>
                <a:gd name="T58" fmla="*/ 0 h 110"/>
                <a:gd name="T59" fmla="*/ 125 w 125"/>
                <a:gd name="T60" fmla="*/ 110 h 1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5" h="110">
                  <a:moveTo>
                    <a:pt x="0" y="55"/>
                  </a:moveTo>
                  <a:lnTo>
                    <a:pt x="5" y="36"/>
                  </a:lnTo>
                  <a:lnTo>
                    <a:pt x="16" y="19"/>
                  </a:lnTo>
                  <a:lnTo>
                    <a:pt x="33" y="6"/>
                  </a:lnTo>
                  <a:lnTo>
                    <a:pt x="52" y="0"/>
                  </a:lnTo>
                  <a:lnTo>
                    <a:pt x="73" y="0"/>
                  </a:lnTo>
                  <a:lnTo>
                    <a:pt x="94" y="6"/>
                  </a:lnTo>
                  <a:lnTo>
                    <a:pt x="111" y="19"/>
                  </a:lnTo>
                  <a:lnTo>
                    <a:pt x="120" y="36"/>
                  </a:lnTo>
                  <a:lnTo>
                    <a:pt x="125" y="55"/>
                  </a:lnTo>
                  <a:lnTo>
                    <a:pt x="120" y="74"/>
                  </a:lnTo>
                  <a:lnTo>
                    <a:pt x="111" y="91"/>
                  </a:lnTo>
                  <a:lnTo>
                    <a:pt x="94" y="103"/>
                  </a:lnTo>
                  <a:lnTo>
                    <a:pt x="73" y="110"/>
                  </a:lnTo>
                  <a:lnTo>
                    <a:pt x="52" y="110"/>
                  </a:lnTo>
                  <a:lnTo>
                    <a:pt x="33" y="103"/>
                  </a:lnTo>
                  <a:lnTo>
                    <a:pt x="16" y="91"/>
                  </a:lnTo>
                  <a:lnTo>
                    <a:pt x="5" y="74"/>
                  </a:lnTo>
                  <a:lnTo>
                    <a:pt x="0" y="55"/>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09" name="Freeform 76"/>
            <p:cNvSpPr>
              <a:spLocks/>
            </p:cNvSpPr>
            <p:nvPr/>
          </p:nvSpPr>
          <p:spPr bwMode="auto">
            <a:xfrm>
              <a:off x="2668" y="912"/>
              <a:ext cx="116" cy="122"/>
            </a:xfrm>
            <a:custGeom>
              <a:avLst/>
              <a:gdLst>
                <a:gd name="T0" fmla="*/ 0 w 125"/>
                <a:gd name="T1" fmla="*/ 125 h 110"/>
                <a:gd name="T2" fmla="*/ 5 w 125"/>
                <a:gd name="T3" fmla="*/ 82 h 110"/>
                <a:gd name="T4" fmla="*/ 8 w 125"/>
                <a:gd name="T5" fmla="*/ 43 h 110"/>
                <a:gd name="T6" fmla="*/ 18 w 125"/>
                <a:gd name="T7" fmla="*/ 14 h 110"/>
                <a:gd name="T8" fmla="*/ 29 w 125"/>
                <a:gd name="T9" fmla="*/ 0 h 110"/>
                <a:gd name="T10" fmla="*/ 40 w 125"/>
                <a:gd name="T11" fmla="*/ 0 h 110"/>
                <a:gd name="T12" fmla="*/ 52 w 125"/>
                <a:gd name="T13" fmla="*/ 14 h 110"/>
                <a:gd name="T14" fmla="*/ 61 w 125"/>
                <a:gd name="T15" fmla="*/ 43 h 110"/>
                <a:gd name="T16" fmla="*/ 66 w 125"/>
                <a:gd name="T17" fmla="*/ 82 h 110"/>
                <a:gd name="T18" fmla="*/ 69 w 125"/>
                <a:gd name="T19" fmla="*/ 125 h 110"/>
                <a:gd name="T20" fmla="*/ 66 w 125"/>
                <a:gd name="T21" fmla="*/ 170 h 110"/>
                <a:gd name="T22" fmla="*/ 61 w 125"/>
                <a:gd name="T23" fmla="*/ 210 h 110"/>
                <a:gd name="T24" fmla="*/ 52 w 125"/>
                <a:gd name="T25" fmla="*/ 235 h 110"/>
                <a:gd name="T26" fmla="*/ 40 w 125"/>
                <a:gd name="T27" fmla="*/ 251 h 110"/>
                <a:gd name="T28" fmla="*/ 29 w 125"/>
                <a:gd name="T29" fmla="*/ 251 h 110"/>
                <a:gd name="T30" fmla="*/ 18 w 125"/>
                <a:gd name="T31" fmla="*/ 235 h 110"/>
                <a:gd name="T32" fmla="*/ 8 w 125"/>
                <a:gd name="T33" fmla="*/ 210 h 110"/>
                <a:gd name="T34" fmla="*/ 5 w 125"/>
                <a:gd name="T35" fmla="*/ 170 h 110"/>
                <a:gd name="T36" fmla="*/ 0 w 125"/>
                <a:gd name="T37" fmla="*/ 125 h 1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5"/>
                <a:gd name="T58" fmla="*/ 0 h 110"/>
                <a:gd name="T59" fmla="*/ 125 w 125"/>
                <a:gd name="T60" fmla="*/ 110 h 1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5" h="110">
                  <a:moveTo>
                    <a:pt x="0" y="55"/>
                  </a:moveTo>
                  <a:lnTo>
                    <a:pt x="5" y="36"/>
                  </a:lnTo>
                  <a:lnTo>
                    <a:pt x="16" y="19"/>
                  </a:lnTo>
                  <a:lnTo>
                    <a:pt x="33" y="6"/>
                  </a:lnTo>
                  <a:lnTo>
                    <a:pt x="52" y="0"/>
                  </a:lnTo>
                  <a:lnTo>
                    <a:pt x="73" y="0"/>
                  </a:lnTo>
                  <a:lnTo>
                    <a:pt x="94" y="6"/>
                  </a:lnTo>
                  <a:lnTo>
                    <a:pt x="111" y="19"/>
                  </a:lnTo>
                  <a:lnTo>
                    <a:pt x="120" y="36"/>
                  </a:lnTo>
                  <a:lnTo>
                    <a:pt x="125" y="55"/>
                  </a:lnTo>
                  <a:lnTo>
                    <a:pt x="120" y="74"/>
                  </a:lnTo>
                  <a:lnTo>
                    <a:pt x="111" y="91"/>
                  </a:lnTo>
                  <a:lnTo>
                    <a:pt x="94" y="103"/>
                  </a:lnTo>
                  <a:lnTo>
                    <a:pt x="73" y="110"/>
                  </a:lnTo>
                  <a:lnTo>
                    <a:pt x="52" y="110"/>
                  </a:lnTo>
                  <a:lnTo>
                    <a:pt x="33" y="103"/>
                  </a:lnTo>
                  <a:lnTo>
                    <a:pt x="16" y="91"/>
                  </a:lnTo>
                  <a:lnTo>
                    <a:pt x="5" y="74"/>
                  </a:lnTo>
                  <a:lnTo>
                    <a:pt x="0" y="55"/>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8915" name="Group 131"/>
          <p:cNvGrpSpPr>
            <a:grpSpLocks/>
          </p:cNvGrpSpPr>
          <p:nvPr/>
        </p:nvGrpSpPr>
        <p:grpSpPr bwMode="auto">
          <a:xfrm>
            <a:off x="838200" y="4114800"/>
            <a:ext cx="4214813" cy="2438400"/>
            <a:chOff x="528" y="2592"/>
            <a:chExt cx="2655" cy="1536"/>
          </a:xfrm>
        </p:grpSpPr>
        <p:sp>
          <p:nvSpPr>
            <p:cNvPr id="38919" name="Freeform 78"/>
            <p:cNvSpPr>
              <a:spLocks/>
            </p:cNvSpPr>
            <p:nvPr/>
          </p:nvSpPr>
          <p:spPr bwMode="auto">
            <a:xfrm>
              <a:off x="1296" y="3216"/>
              <a:ext cx="177" cy="148"/>
            </a:xfrm>
            <a:custGeom>
              <a:avLst/>
              <a:gdLst>
                <a:gd name="T0" fmla="*/ 177 w 177"/>
                <a:gd name="T1" fmla="*/ 0 h 148"/>
                <a:gd name="T2" fmla="*/ 177 w 177"/>
                <a:gd name="T3" fmla="*/ 148 h 148"/>
                <a:gd name="T4" fmla="*/ 0 w 177"/>
                <a:gd name="T5" fmla="*/ 148 h 148"/>
                <a:gd name="T6" fmla="*/ 0 60000 65536"/>
                <a:gd name="T7" fmla="*/ 0 60000 65536"/>
                <a:gd name="T8" fmla="*/ 0 60000 65536"/>
                <a:gd name="T9" fmla="*/ 0 w 177"/>
                <a:gd name="T10" fmla="*/ 0 h 148"/>
                <a:gd name="T11" fmla="*/ 177 w 177"/>
                <a:gd name="T12" fmla="*/ 148 h 148"/>
              </a:gdLst>
              <a:ahLst/>
              <a:cxnLst>
                <a:cxn ang="T6">
                  <a:pos x="T0" y="T1"/>
                </a:cxn>
                <a:cxn ang="T7">
                  <a:pos x="T2" y="T3"/>
                </a:cxn>
                <a:cxn ang="T8">
                  <a:pos x="T4" y="T5"/>
                </a:cxn>
              </a:cxnLst>
              <a:rect l="T9" t="T10" r="T11" b="T12"/>
              <a:pathLst>
                <a:path w="177" h="148">
                  <a:moveTo>
                    <a:pt x="177" y="0"/>
                  </a:moveTo>
                  <a:lnTo>
                    <a:pt x="177" y="148"/>
                  </a:lnTo>
                  <a:lnTo>
                    <a:pt x="0" y="148"/>
                  </a:lnTo>
                </a:path>
              </a:pathLst>
            </a:custGeom>
            <a:noFill/>
            <a:ln w="333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920" name="Freeform 79"/>
            <p:cNvSpPr>
              <a:spLocks/>
            </p:cNvSpPr>
            <p:nvPr/>
          </p:nvSpPr>
          <p:spPr bwMode="auto">
            <a:xfrm>
              <a:off x="1423" y="3278"/>
              <a:ext cx="78" cy="69"/>
            </a:xfrm>
            <a:custGeom>
              <a:avLst/>
              <a:gdLst>
                <a:gd name="T0" fmla="*/ 78 w 78"/>
                <a:gd name="T1" fmla="*/ 69 h 69"/>
                <a:gd name="T2" fmla="*/ 40 w 78"/>
                <a:gd name="T3" fmla="*/ 0 h 69"/>
                <a:gd name="T4" fmla="*/ 0 w 78"/>
                <a:gd name="T5" fmla="*/ 69 h 69"/>
                <a:gd name="T6" fmla="*/ 78 w 78"/>
                <a:gd name="T7" fmla="*/ 69 h 69"/>
                <a:gd name="T8" fmla="*/ 0 60000 65536"/>
                <a:gd name="T9" fmla="*/ 0 60000 65536"/>
                <a:gd name="T10" fmla="*/ 0 60000 65536"/>
                <a:gd name="T11" fmla="*/ 0 60000 65536"/>
                <a:gd name="T12" fmla="*/ 0 w 78"/>
                <a:gd name="T13" fmla="*/ 0 h 69"/>
                <a:gd name="T14" fmla="*/ 78 w 78"/>
                <a:gd name="T15" fmla="*/ 69 h 69"/>
              </a:gdLst>
              <a:ahLst/>
              <a:cxnLst>
                <a:cxn ang="T8">
                  <a:pos x="T0" y="T1"/>
                </a:cxn>
                <a:cxn ang="T9">
                  <a:pos x="T2" y="T3"/>
                </a:cxn>
                <a:cxn ang="T10">
                  <a:pos x="T4" y="T5"/>
                </a:cxn>
                <a:cxn ang="T11">
                  <a:pos x="T6" y="T7"/>
                </a:cxn>
              </a:cxnLst>
              <a:rect l="T12" t="T13" r="T14" b="T15"/>
              <a:pathLst>
                <a:path w="78" h="69">
                  <a:moveTo>
                    <a:pt x="78" y="69"/>
                  </a:moveTo>
                  <a:lnTo>
                    <a:pt x="40" y="0"/>
                  </a:lnTo>
                  <a:lnTo>
                    <a:pt x="0" y="69"/>
                  </a:lnTo>
                  <a:lnTo>
                    <a:pt x="78"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21" name="Freeform 80"/>
            <p:cNvSpPr>
              <a:spLocks/>
            </p:cNvSpPr>
            <p:nvPr/>
          </p:nvSpPr>
          <p:spPr bwMode="auto">
            <a:xfrm>
              <a:off x="2160" y="3264"/>
              <a:ext cx="78" cy="70"/>
            </a:xfrm>
            <a:custGeom>
              <a:avLst/>
              <a:gdLst>
                <a:gd name="T0" fmla="*/ 78 w 78"/>
                <a:gd name="T1" fmla="*/ 70 h 70"/>
                <a:gd name="T2" fmla="*/ 38 w 78"/>
                <a:gd name="T3" fmla="*/ 0 h 70"/>
                <a:gd name="T4" fmla="*/ 0 w 78"/>
                <a:gd name="T5" fmla="*/ 70 h 70"/>
                <a:gd name="T6" fmla="*/ 78 w 78"/>
                <a:gd name="T7" fmla="*/ 70 h 70"/>
                <a:gd name="T8" fmla="*/ 0 60000 65536"/>
                <a:gd name="T9" fmla="*/ 0 60000 65536"/>
                <a:gd name="T10" fmla="*/ 0 60000 65536"/>
                <a:gd name="T11" fmla="*/ 0 60000 65536"/>
                <a:gd name="T12" fmla="*/ 0 w 78"/>
                <a:gd name="T13" fmla="*/ 0 h 70"/>
                <a:gd name="T14" fmla="*/ 78 w 78"/>
                <a:gd name="T15" fmla="*/ 70 h 70"/>
              </a:gdLst>
              <a:ahLst/>
              <a:cxnLst>
                <a:cxn ang="T8">
                  <a:pos x="T0" y="T1"/>
                </a:cxn>
                <a:cxn ang="T9">
                  <a:pos x="T2" y="T3"/>
                </a:cxn>
                <a:cxn ang="T10">
                  <a:pos x="T4" y="T5"/>
                </a:cxn>
                <a:cxn ang="T11">
                  <a:pos x="T6" y="T7"/>
                </a:cxn>
              </a:cxnLst>
              <a:rect l="T12" t="T13" r="T14" b="T15"/>
              <a:pathLst>
                <a:path w="78" h="70">
                  <a:moveTo>
                    <a:pt x="78" y="70"/>
                  </a:moveTo>
                  <a:lnTo>
                    <a:pt x="38" y="0"/>
                  </a:lnTo>
                  <a:lnTo>
                    <a:pt x="0" y="70"/>
                  </a:lnTo>
                  <a:lnTo>
                    <a:pt x="78"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22" name="Freeform 81"/>
            <p:cNvSpPr>
              <a:spLocks/>
            </p:cNvSpPr>
            <p:nvPr/>
          </p:nvSpPr>
          <p:spPr bwMode="auto">
            <a:xfrm>
              <a:off x="2016" y="3312"/>
              <a:ext cx="186" cy="29"/>
            </a:xfrm>
            <a:custGeom>
              <a:avLst/>
              <a:gdLst>
                <a:gd name="T0" fmla="*/ 186 w 186"/>
                <a:gd name="T1" fmla="*/ 0 h 29"/>
                <a:gd name="T2" fmla="*/ 186 w 186"/>
                <a:gd name="T3" fmla="*/ 29 h 29"/>
                <a:gd name="T4" fmla="*/ 0 w 186"/>
                <a:gd name="T5" fmla="*/ 29 h 29"/>
                <a:gd name="T6" fmla="*/ 0 60000 65536"/>
                <a:gd name="T7" fmla="*/ 0 60000 65536"/>
                <a:gd name="T8" fmla="*/ 0 60000 65536"/>
                <a:gd name="T9" fmla="*/ 0 w 186"/>
                <a:gd name="T10" fmla="*/ 0 h 29"/>
                <a:gd name="T11" fmla="*/ 186 w 186"/>
                <a:gd name="T12" fmla="*/ 29 h 29"/>
              </a:gdLst>
              <a:ahLst/>
              <a:cxnLst>
                <a:cxn ang="T6">
                  <a:pos x="T0" y="T1"/>
                </a:cxn>
                <a:cxn ang="T7">
                  <a:pos x="T2" y="T3"/>
                </a:cxn>
                <a:cxn ang="T8">
                  <a:pos x="T4" y="T5"/>
                </a:cxn>
              </a:cxnLst>
              <a:rect l="T9" t="T10" r="T11" b="T12"/>
              <a:pathLst>
                <a:path w="186" h="29">
                  <a:moveTo>
                    <a:pt x="186" y="0"/>
                  </a:moveTo>
                  <a:lnTo>
                    <a:pt x="186" y="29"/>
                  </a:lnTo>
                  <a:lnTo>
                    <a:pt x="0" y="29"/>
                  </a:lnTo>
                </a:path>
              </a:pathLst>
            </a:custGeom>
            <a:noFill/>
            <a:ln w="333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923" name="Freeform 83"/>
            <p:cNvSpPr>
              <a:spLocks/>
            </p:cNvSpPr>
            <p:nvPr/>
          </p:nvSpPr>
          <p:spPr bwMode="auto">
            <a:xfrm>
              <a:off x="2875" y="3202"/>
              <a:ext cx="78" cy="69"/>
            </a:xfrm>
            <a:custGeom>
              <a:avLst/>
              <a:gdLst>
                <a:gd name="T0" fmla="*/ 0 w 78"/>
                <a:gd name="T1" fmla="*/ 0 h 69"/>
                <a:gd name="T2" fmla="*/ 38 w 78"/>
                <a:gd name="T3" fmla="*/ 69 h 69"/>
                <a:gd name="T4" fmla="*/ 78 w 78"/>
                <a:gd name="T5" fmla="*/ 0 h 69"/>
                <a:gd name="T6" fmla="*/ 0 w 78"/>
                <a:gd name="T7" fmla="*/ 0 h 69"/>
                <a:gd name="T8" fmla="*/ 0 60000 65536"/>
                <a:gd name="T9" fmla="*/ 0 60000 65536"/>
                <a:gd name="T10" fmla="*/ 0 60000 65536"/>
                <a:gd name="T11" fmla="*/ 0 60000 65536"/>
                <a:gd name="T12" fmla="*/ 0 w 78"/>
                <a:gd name="T13" fmla="*/ 0 h 69"/>
                <a:gd name="T14" fmla="*/ 78 w 78"/>
                <a:gd name="T15" fmla="*/ 69 h 69"/>
              </a:gdLst>
              <a:ahLst/>
              <a:cxnLst>
                <a:cxn ang="T8">
                  <a:pos x="T0" y="T1"/>
                </a:cxn>
                <a:cxn ang="T9">
                  <a:pos x="T2" y="T3"/>
                </a:cxn>
                <a:cxn ang="T10">
                  <a:pos x="T4" y="T5"/>
                </a:cxn>
                <a:cxn ang="T11">
                  <a:pos x="T6" y="T7"/>
                </a:cxn>
              </a:cxnLst>
              <a:rect l="T12" t="T13" r="T14" b="T15"/>
              <a:pathLst>
                <a:path w="78" h="69">
                  <a:moveTo>
                    <a:pt x="0" y="0"/>
                  </a:moveTo>
                  <a:lnTo>
                    <a:pt x="38" y="69"/>
                  </a:lnTo>
                  <a:lnTo>
                    <a:pt x="7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24" name="Freeform 84"/>
            <p:cNvSpPr>
              <a:spLocks/>
            </p:cNvSpPr>
            <p:nvPr/>
          </p:nvSpPr>
          <p:spPr bwMode="auto">
            <a:xfrm>
              <a:off x="917" y="2909"/>
              <a:ext cx="2265" cy="989"/>
            </a:xfrm>
            <a:custGeom>
              <a:avLst/>
              <a:gdLst>
                <a:gd name="T0" fmla="*/ 0 w 2265"/>
                <a:gd name="T1" fmla="*/ 0 h 989"/>
                <a:gd name="T2" fmla="*/ 0 w 2265"/>
                <a:gd name="T3" fmla="*/ 989 h 989"/>
                <a:gd name="T4" fmla="*/ 2265 w 2265"/>
                <a:gd name="T5" fmla="*/ 989 h 989"/>
                <a:gd name="T6" fmla="*/ 0 60000 65536"/>
                <a:gd name="T7" fmla="*/ 0 60000 65536"/>
                <a:gd name="T8" fmla="*/ 0 60000 65536"/>
                <a:gd name="T9" fmla="*/ 0 w 2265"/>
                <a:gd name="T10" fmla="*/ 0 h 989"/>
                <a:gd name="T11" fmla="*/ 2265 w 2265"/>
                <a:gd name="T12" fmla="*/ 989 h 989"/>
              </a:gdLst>
              <a:ahLst/>
              <a:cxnLst>
                <a:cxn ang="T6">
                  <a:pos x="T0" y="T1"/>
                </a:cxn>
                <a:cxn ang="T7">
                  <a:pos x="T2" y="T3"/>
                </a:cxn>
                <a:cxn ang="T8">
                  <a:pos x="T4" y="T5"/>
                </a:cxn>
              </a:cxnLst>
              <a:rect l="T9" t="T10" r="T11" b="T12"/>
              <a:pathLst>
                <a:path w="2265" h="989">
                  <a:moveTo>
                    <a:pt x="0" y="0"/>
                  </a:moveTo>
                  <a:lnTo>
                    <a:pt x="0" y="989"/>
                  </a:lnTo>
                  <a:lnTo>
                    <a:pt x="2265" y="989"/>
                  </a:lnTo>
                </a:path>
              </a:pathLst>
            </a:custGeom>
            <a:noFill/>
            <a:ln w="492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925" name="Line 85"/>
            <p:cNvSpPr>
              <a:spLocks noChangeShapeType="1"/>
            </p:cNvSpPr>
            <p:nvPr/>
          </p:nvSpPr>
          <p:spPr bwMode="auto">
            <a:xfrm>
              <a:off x="889" y="2909"/>
              <a:ext cx="28" cy="1"/>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26" name="Line 86"/>
            <p:cNvSpPr>
              <a:spLocks noChangeShapeType="1"/>
            </p:cNvSpPr>
            <p:nvPr/>
          </p:nvSpPr>
          <p:spPr bwMode="auto">
            <a:xfrm>
              <a:off x="889" y="3008"/>
              <a:ext cx="28" cy="1"/>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27" name="Line 87"/>
            <p:cNvSpPr>
              <a:spLocks noChangeShapeType="1"/>
            </p:cNvSpPr>
            <p:nvPr/>
          </p:nvSpPr>
          <p:spPr bwMode="auto">
            <a:xfrm>
              <a:off x="889" y="3107"/>
              <a:ext cx="28" cy="1"/>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28" name="Line 88"/>
            <p:cNvSpPr>
              <a:spLocks noChangeShapeType="1"/>
            </p:cNvSpPr>
            <p:nvPr/>
          </p:nvSpPr>
          <p:spPr bwMode="auto">
            <a:xfrm>
              <a:off x="889" y="3206"/>
              <a:ext cx="28" cy="1"/>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29" name="Line 89"/>
            <p:cNvSpPr>
              <a:spLocks noChangeShapeType="1"/>
            </p:cNvSpPr>
            <p:nvPr/>
          </p:nvSpPr>
          <p:spPr bwMode="auto">
            <a:xfrm>
              <a:off x="889" y="3305"/>
              <a:ext cx="28" cy="1"/>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30" name="Line 90"/>
            <p:cNvSpPr>
              <a:spLocks noChangeShapeType="1"/>
            </p:cNvSpPr>
            <p:nvPr/>
          </p:nvSpPr>
          <p:spPr bwMode="auto">
            <a:xfrm>
              <a:off x="889" y="3404"/>
              <a:ext cx="28" cy="1"/>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31" name="Line 91"/>
            <p:cNvSpPr>
              <a:spLocks noChangeShapeType="1"/>
            </p:cNvSpPr>
            <p:nvPr/>
          </p:nvSpPr>
          <p:spPr bwMode="auto">
            <a:xfrm>
              <a:off x="889" y="3503"/>
              <a:ext cx="28" cy="1"/>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32" name="Line 92"/>
            <p:cNvSpPr>
              <a:spLocks noChangeShapeType="1"/>
            </p:cNvSpPr>
            <p:nvPr/>
          </p:nvSpPr>
          <p:spPr bwMode="auto">
            <a:xfrm>
              <a:off x="889" y="3600"/>
              <a:ext cx="28" cy="1"/>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33" name="Line 93"/>
            <p:cNvSpPr>
              <a:spLocks noChangeShapeType="1"/>
            </p:cNvSpPr>
            <p:nvPr/>
          </p:nvSpPr>
          <p:spPr bwMode="auto">
            <a:xfrm>
              <a:off x="889" y="3700"/>
              <a:ext cx="28" cy="1"/>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34" name="Line 94"/>
            <p:cNvSpPr>
              <a:spLocks noChangeShapeType="1"/>
            </p:cNvSpPr>
            <p:nvPr/>
          </p:nvSpPr>
          <p:spPr bwMode="auto">
            <a:xfrm>
              <a:off x="889" y="3799"/>
              <a:ext cx="28" cy="1"/>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35" name="Line 95"/>
            <p:cNvSpPr>
              <a:spLocks noChangeShapeType="1"/>
            </p:cNvSpPr>
            <p:nvPr/>
          </p:nvSpPr>
          <p:spPr bwMode="auto">
            <a:xfrm>
              <a:off x="3182" y="3898"/>
              <a:ext cx="1" cy="13"/>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36" name="Line 96"/>
            <p:cNvSpPr>
              <a:spLocks noChangeShapeType="1"/>
            </p:cNvSpPr>
            <p:nvPr/>
          </p:nvSpPr>
          <p:spPr bwMode="auto">
            <a:xfrm>
              <a:off x="2956" y="3898"/>
              <a:ext cx="1" cy="13"/>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37" name="Line 97"/>
            <p:cNvSpPr>
              <a:spLocks noChangeShapeType="1"/>
            </p:cNvSpPr>
            <p:nvPr/>
          </p:nvSpPr>
          <p:spPr bwMode="auto">
            <a:xfrm>
              <a:off x="2729" y="3898"/>
              <a:ext cx="1" cy="13"/>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38" name="Line 98"/>
            <p:cNvSpPr>
              <a:spLocks noChangeShapeType="1"/>
            </p:cNvSpPr>
            <p:nvPr/>
          </p:nvSpPr>
          <p:spPr bwMode="auto">
            <a:xfrm>
              <a:off x="2504" y="3898"/>
              <a:ext cx="1" cy="13"/>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39" name="Line 99"/>
            <p:cNvSpPr>
              <a:spLocks noChangeShapeType="1"/>
            </p:cNvSpPr>
            <p:nvPr/>
          </p:nvSpPr>
          <p:spPr bwMode="auto">
            <a:xfrm>
              <a:off x="2278" y="3898"/>
              <a:ext cx="1" cy="13"/>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40" name="Line 100"/>
            <p:cNvSpPr>
              <a:spLocks noChangeShapeType="1"/>
            </p:cNvSpPr>
            <p:nvPr/>
          </p:nvSpPr>
          <p:spPr bwMode="auto">
            <a:xfrm>
              <a:off x="2051" y="3898"/>
              <a:ext cx="1" cy="13"/>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41" name="Line 101"/>
            <p:cNvSpPr>
              <a:spLocks noChangeShapeType="1"/>
            </p:cNvSpPr>
            <p:nvPr/>
          </p:nvSpPr>
          <p:spPr bwMode="auto">
            <a:xfrm>
              <a:off x="1824" y="3898"/>
              <a:ext cx="1" cy="13"/>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42" name="Line 102"/>
            <p:cNvSpPr>
              <a:spLocks noChangeShapeType="1"/>
            </p:cNvSpPr>
            <p:nvPr/>
          </p:nvSpPr>
          <p:spPr bwMode="auto">
            <a:xfrm>
              <a:off x="1597" y="3898"/>
              <a:ext cx="1" cy="13"/>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43" name="Line 103"/>
            <p:cNvSpPr>
              <a:spLocks noChangeShapeType="1"/>
            </p:cNvSpPr>
            <p:nvPr/>
          </p:nvSpPr>
          <p:spPr bwMode="auto">
            <a:xfrm>
              <a:off x="1371" y="3898"/>
              <a:ext cx="1" cy="13"/>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44" name="Line 104"/>
            <p:cNvSpPr>
              <a:spLocks noChangeShapeType="1"/>
            </p:cNvSpPr>
            <p:nvPr/>
          </p:nvSpPr>
          <p:spPr bwMode="auto">
            <a:xfrm>
              <a:off x="1144" y="3898"/>
              <a:ext cx="1" cy="13"/>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45" name="Line 105"/>
            <p:cNvSpPr>
              <a:spLocks noChangeShapeType="1"/>
            </p:cNvSpPr>
            <p:nvPr/>
          </p:nvSpPr>
          <p:spPr bwMode="auto">
            <a:xfrm>
              <a:off x="917" y="3265"/>
              <a:ext cx="2265" cy="1"/>
            </a:xfrm>
            <a:prstGeom prst="line">
              <a:avLst/>
            </a:prstGeom>
            <a:noFill/>
            <a:ln w="49213">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46" name="Freeform 106"/>
            <p:cNvSpPr>
              <a:spLocks/>
            </p:cNvSpPr>
            <p:nvPr/>
          </p:nvSpPr>
          <p:spPr bwMode="auto">
            <a:xfrm>
              <a:off x="2688" y="3744"/>
              <a:ext cx="116" cy="122"/>
            </a:xfrm>
            <a:custGeom>
              <a:avLst/>
              <a:gdLst>
                <a:gd name="T0" fmla="*/ 0 w 125"/>
                <a:gd name="T1" fmla="*/ 125 h 110"/>
                <a:gd name="T2" fmla="*/ 5 w 125"/>
                <a:gd name="T3" fmla="*/ 82 h 110"/>
                <a:gd name="T4" fmla="*/ 8 w 125"/>
                <a:gd name="T5" fmla="*/ 43 h 110"/>
                <a:gd name="T6" fmla="*/ 18 w 125"/>
                <a:gd name="T7" fmla="*/ 14 h 110"/>
                <a:gd name="T8" fmla="*/ 29 w 125"/>
                <a:gd name="T9" fmla="*/ 0 h 110"/>
                <a:gd name="T10" fmla="*/ 40 w 125"/>
                <a:gd name="T11" fmla="*/ 0 h 110"/>
                <a:gd name="T12" fmla="*/ 52 w 125"/>
                <a:gd name="T13" fmla="*/ 14 h 110"/>
                <a:gd name="T14" fmla="*/ 61 w 125"/>
                <a:gd name="T15" fmla="*/ 43 h 110"/>
                <a:gd name="T16" fmla="*/ 66 w 125"/>
                <a:gd name="T17" fmla="*/ 82 h 110"/>
                <a:gd name="T18" fmla="*/ 69 w 125"/>
                <a:gd name="T19" fmla="*/ 125 h 110"/>
                <a:gd name="T20" fmla="*/ 66 w 125"/>
                <a:gd name="T21" fmla="*/ 170 h 110"/>
                <a:gd name="T22" fmla="*/ 61 w 125"/>
                <a:gd name="T23" fmla="*/ 210 h 110"/>
                <a:gd name="T24" fmla="*/ 52 w 125"/>
                <a:gd name="T25" fmla="*/ 235 h 110"/>
                <a:gd name="T26" fmla="*/ 40 w 125"/>
                <a:gd name="T27" fmla="*/ 251 h 110"/>
                <a:gd name="T28" fmla="*/ 29 w 125"/>
                <a:gd name="T29" fmla="*/ 251 h 110"/>
                <a:gd name="T30" fmla="*/ 18 w 125"/>
                <a:gd name="T31" fmla="*/ 235 h 110"/>
                <a:gd name="T32" fmla="*/ 8 w 125"/>
                <a:gd name="T33" fmla="*/ 210 h 110"/>
                <a:gd name="T34" fmla="*/ 5 w 125"/>
                <a:gd name="T35" fmla="*/ 170 h 110"/>
                <a:gd name="T36" fmla="*/ 0 w 125"/>
                <a:gd name="T37" fmla="*/ 125 h 1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5"/>
                <a:gd name="T58" fmla="*/ 0 h 110"/>
                <a:gd name="T59" fmla="*/ 125 w 125"/>
                <a:gd name="T60" fmla="*/ 110 h 1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5" h="110">
                  <a:moveTo>
                    <a:pt x="0" y="55"/>
                  </a:moveTo>
                  <a:lnTo>
                    <a:pt x="5" y="36"/>
                  </a:lnTo>
                  <a:lnTo>
                    <a:pt x="16" y="19"/>
                  </a:lnTo>
                  <a:lnTo>
                    <a:pt x="33" y="6"/>
                  </a:lnTo>
                  <a:lnTo>
                    <a:pt x="52" y="0"/>
                  </a:lnTo>
                  <a:lnTo>
                    <a:pt x="73" y="0"/>
                  </a:lnTo>
                  <a:lnTo>
                    <a:pt x="94" y="6"/>
                  </a:lnTo>
                  <a:lnTo>
                    <a:pt x="111" y="19"/>
                  </a:lnTo>
                  <a:lnTo>
                    <a:pt x="120" y="36"/>
                  </a:lnTo>
                  <a:lnTo>
                    <a:pt x="125" y="55"/>
                  </a:lnTo>
                  <a:lnTo>
                    <a:pt x="120" y="74"/>
                  </a:lnTo>
                  <a:lnTo>
                    <a:pt x="111" y="91"/>
                  </a:lnTo>
                  <a:lnTo>
                    <a:pt x="94" y="103"/>
                  </a:lnTo>
                  <a:lnTo>
                    <a:pt x="73" y="110"/>
                  </a:lnTo>
                  <a:lnTo>
                    <a:pt x="52" y="110"/>
                  </a:lnTo>
                  <a:lnTo>
                    <a:pt x="33" y="103"/>
                  </a:lnTo>
                  <a:lnTo>
                    <a:pt x="16" y="91"/>
                  </a:lnTo>
                  <a:lnTo>
                    <a:pt x="5" y="74"/>
                  </a:lnTo>
                  <a:lnTo>
                    <a:pt x="0" y="55"/>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47" name="Freeform 107"/>
            <p:cNvSpPr>
              <a:spLocks/>
            </p:cNvSpPr>
            <p:nvPr/>
          </p:nvSpPr>
          <p:spPr bwMode="auto">
            <a:xfrm>
              <a:off x="1200" y="3744"/>
              <a:ext cx="96" cy="96"/>
            </a:xfrm>
            <a:custGeom>
              <a:avLst/>
              <a:gdLst>
                <a:gd name="T0" fmla="*/ 0 w 123"/>
                <a:gd name="T1" fmla="*/ 18 h 110"/>
                <a:gd name="T2" fmla="*/ 2 w 123"/>
                <a:gd name="T3" fmla="*/ 12 h 110"/>
                <a:gd name="T4" fmla="*/ 2 w 123"/>
                <a:gd name="T5" fmla="*/ 7 h 110"/>
                <a:gd name="T6" fmla="*/ 4 w 123"/>
                <a:gd name="T7" fmla="*/ 3 h 110"/>
                <a:gd name="T8" fmla="*/ 7 w 123"/>
                <a:gd name="T9" fmla="*/ 0 h 110"/>
                <a:gd name="T10" fmla="*/ 9 w 123"/>
                <a:gd name="T11" fmla="*/ 0 h 110"/>
                <a:gd name="T12" fmla="*/ 12 w 123"/>
                <a:gd name="T13" fmla="*/ 3 h 110"/>
                <a:gd name="T14" fmla="*/ 16 w 123"/>
                <a:gd name="T15" fmla="*/ 7 h 110"/>
                <a:gd name="T16" fmla="*/ 16 w 123"/>
                <a:gd name="T17" fmla="*/ 12 h 110"/>
                <a:gd name="T18" fmla="*/ 17 w 123"/>
                <a:gd name="T19" fmla="*/ 18 h 110"/>
                <a:gd name="T20" fmla="*/ 16 w 123"/>
                <a:gd name="T21" fmla="*/ 25 h 110"/>
                <a:gd name="T22" fmla="*/ 16 w 123"/>
                <a:gd name="T23" fmla="*/ 30 h 110"/>
                <a:gd name="T24" fmla="*/ 12 w 123"/>
                <a:gd name="T25" fmla="*/ 34 h 110"/>
                <a:gd name="T26" fmla="*/ 9 w 123"/>
                <a:gd name="T27" fmla="*/ 38 h 110"/>
                <a:gd name="T28" fmla="*/ 7 w 123"/>
                <a:gd name="T29" fmla="*/ 38 h 110"/>
                <a:gd name="T30" fmla="*/ 4 w 123"/>
                <a:gd name="T31" fmla="*/ 34 h 110"/>
                <a:gd name="T32" fmla="*/ 2 w 123"/>
                <a:gd name="T33" fmla="*/ 30 h 110"/>
                <a:gd name="T34" fmla="*/ 2 w 123"/>
                <a:gd name="T35" fmla="*/ 25 h 110"/>
                <a:gd name="T36" fmla="*/ 0 w 123"/>
                <a:gd name="T37" fmla="*/ 18 h 1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3"/>
                <a:gd name="T58" fmla="*/ 0 h 110"/>
                <a:gd name="T59" fmla="*/ 123 w 123"/>
                <a:gd name="T60" fmla="*/ 110 h 1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3" h="110">
                  <a:moveTo>
                    <a:pt x="0" y="55"/>
                  </a:moveTo>
                  <a:lnTo>
                    <a:pt x="3" y="36"/>
                  </a:lnTo>
                  <a:lnTo>
                    <a:pt x="14" y="19"/>
                  </a:lnTo>
                  <a:lnTo>
                    <a:pt x="31" y="9"/>
                  </a:lnTo>
                  <a:lnTo>
                    <a:pt x="50" y="0"/>
                  </a:lnTo>
                  <a:lnTo>
                    <a:pt x="74" y="0"/>
                  </a:lnTo>
                  <a:lnTo>
                    <a:pt x="92" y="9"/>
                  </a:lnTo>
                  <a:lnTo>
                    <a:pt x="109" y="19"/>
                  </a:lnTo>
                  <a:lnTo>
                    <a:pt x="121" y="36"/>
                  </a:lnTo>
                  <a:lnTo>
                    <a:pt x="123" y="55"/>
                  </a:lnTo>
                  <a:lnTo>
                    <a:pt x="121" y="74"/>
                  </a:lnTo>
                  <a:lnTo>
                    <a:pt x="109" y="91"/>
                  </a:lnTo>
                  <a:lnTo>
                    <a:pt x="92" y="104"/>
                  </a:lnTo>
                  <a:lnTo>
                    <a:pt x="74" y="110"/>
                  </a:lnTo>
                  <a:lnTo>
                    <a:pt x="50" y="110"/>
                  </a:lnTo>
                  <a:lnTo>
                    <a:pt x="31" y="104"/>
                  </a:lnTo>
                  <a:lnTo>
                    <a:pt x="14" y="91"/>
                  </a:lnTo>
                  <a:lnTo>
                    <a:pt x="3" y="74"/>
                  </a:lnTo>
                  <a:lnTo>
                    <a:pt x="0" y="55"/>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48" name="Rectangle 108"/>
            <p:cNvSpPr>
              <a:spLocks noChangeArrowheads="1"/>
            </p:cNvSpPr>
            <p:nvPr/>
          </p:nvSpPr>
          <p:spPr bwMode="auto">
            <a:xfrm>
              <a:off x="994" y="3955"/>
              <a:ext cx="5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r>
                <a:rPr lang="en-US" altLang="en-US" sz="1800" b="1">
                  <a:solidFill>
                    <a:srgbClr val="000000"/>
                  </a:solidFill>
                </a:rPr>
                <a:t>Group 1</a:t>
              </a:r>
              <a:endParaRPr lang="en-US" altLang="en-US" sz="2400"/>
            </a:p>
          </p:txBody>
        </p:sp>
        <p:sp>
          <p:nvSpPr>
            <p:cNvPr id="38949" name="Rectangle 109"/>
            <p:cNvSpPr>
              <a:spLocks noChangeArrowheads="1"/>
            </p:cNvSpPr>
            <p:nvPr/>
          </p:nvSpPr>
          <p:spPr bwMode="auto">
            <a:xfrm>
              <a:off x="1747" y="3955"/>
              <a:ext cx="5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r>
                <a:rPr lang="en-US" altLang="en-US" sz="1800" b="1">
                  <a:solidFill>
                    <a:srgbClr val="000000"/>
                  </a:solidFill>
                </a:rPr>
                <a:t>Group 2</a:t>
              </a:r>
              <a:endParaRPr lang="en-US" altLang="en-US" sz="2400"/>
            </a:p>
          </p:txBody>
        </p:sp>
        <p:sp>
          <p:nvSpPr>
            <p:cNvPr id="38950" name="Rectangle 110"/>
            <p:cNvSpPr>
              <a:spLocks noChangeArrowheads="1"/>
            </p:cNvSpPr>
            <p:nvPr/>
          </p:nvSpPr>
          <p:spPr bwMode="auto">
            <a:xfrm>
              <a:off x="2456" y="3955"/>
              <a:ext cx="5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r>
                <a:rPr lang="en-US" altLang="en-US" sz="1800" b="1">
                  <a:solidFill>
                    <a:srgbClr val="000000"/>
                  </a:solidFill>
                </a:rPr>
                <a:t>Group 3</a:t>
              </a:r>
              <a:endParaRPr lang="en-US" altLang="en-US" sz="2400"/>
            </a:p>
          </p:txBody>
        </p:sp>
        <p:sp>
          <p:nvSpPr>
            <p:cNvPr id="38951" name="Freeform 111"/>
            <p:cNvSpPr>
              <a:spLocks/>
            </p:cNvSpPr>
            <p:nvPr/>
          </p:nvSpPr>
          <p:spPr bwMode="auto">
            <a:xfrm>
              <a:off x="1200" y="2928"/>
              <a:ext cx="96" cy="96"/>
            </a:xfrm>
            <a:custGeom>
              <a:avLst/>
              <a:gdLst>
                <a:gd name="T0" fmla="*/ 0 w 177"/>
                <a:gd name="T1" fmla="*/ 1 h 158"/>
                <a:gd name="T2" fmla="*/ 1 w 177"/>
                <a:gd name="T3" fmla="*/ 1 h 158"/>
                <a:gd name="T4" fmla="*/ 1 w 177"/>
                <a:gd name="T5" fmla="*/ 1 h 158"/>
                <a:gd name="T6" fmla="*/ 1 w 177"/>
                <a:gd name="T7" fmla="*/ 1 h 158"/>
                <a:gd name="T8" fmla="*/ 1 w 177"/>
                <a:gd name="T9" fmla="*/ 1 h 158"/>
                <a:gd name="T10" fmla="*/ 1 w 177"/>
                <a:gd name="T11" fmla="*/ 0 h 158"/>
                <a:gd name="T12" fmla="*/ 1 w 177"/>
                <a:gd name="T13" fmla="*/ 1 h 158"/>
                <a:gd name="T14" fmla="*/ 1 w 177"/>
                <a:gd name="T15" fmla="*/ 1 h 158"/>
                <a:gd name="T16" fmla="*/ 1 w 177"/>
                <a:gd name="T17" fmla="*/ 1 h 158"/>
                <a:gd name="T18" fmla="*/ 1 w 177"/>
                <a:gd name="T19" fmla="*/ 1 h 158"/>
                <a:gd name="T20" fmla="*/ 1 w 177"/>
                <a:gd name="T21" fmla="*/ 1 h 158"/>
                <a:gd name="T22" fmla="*/ 1 w 177"/>
                <a:gd name="T23" fmla="*/ 2 h 158"/>
                <a:gd name="T24" fmla="*/ 1 w 177"/>
                <a:gd name="T25" fmla="*/ 2 h 158"/>
                <a:gd name="T26" fmla="*/ 1 w 177"/>
                <a:gd name="T27" fmla="*/ 2 h 158"/>
                <a:gd name="T28" fmla="*/ 1 w 177"/>
                <a:gd name="T29" fmla="*/ 3 h 158"/>
                <a:gd name="T30" fmla="*/ 1 w 177"/>
                <a:gd name="T31" fmla="*/ 3 h 158"/>
                <a:gd name="T32" fmla="*/ 1 w 177"/>
                <a:gd name="T33" fmla="*/ 3 h 158"/>
                <a:gd name="T34" fmla="*/ 1 w 177"/>
                <a:gd name="T35" fmla="*/ 2 h 158"/>
                <a:gd name="T36" fmla="*/ 1 w 177"/>
                <a:gd name="T37" fmla="*/ 2 h 158"/>
                <a:gd name="T38" fmla="*/ 1 w 177"/>
                <a:gd name="T39" fmla="*/ 2 h 158"/>
                <a:gd name="T40" fmla="*/ 0 w 177"/>
                <a:gd name="T41" fmla="*/ 1 h 15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7"/>
                <a:gd name="T64" fmla="*/ 0 h 158"/>
                <a:gd name="T65" fmla="*/ 177 w 177"/>
                <a:gd name="T66" fmla="*/ 158 h 15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7" h="158">
                  <a:moveTo>
                    <a:pt x="0" y="78"/>
                  </a:moveTo>
                  <a:lnTo>
                    <a:pt x="5" y="52"/>
                  </a:lnTo>
                  <a:lnTo>
                    <a:pt x="19" y="31"/>
                  </a:lnTo>
                  <a:lnTo>
                    <a:pt x="38" y="15"/>
                  </a:lnTo>
                  <a:lnTo>
                    <a:pt x="61" y="2"/>
                  </a:lnTo>
                  <a:lnTo>
                    <a:pt x="90" y="0"/>
                  </a:lnTo>
                  <a:lnTo>
                    <a:pt x="118" y="2"/>
                  </a:lnTo>
                  <a:lnTo>
                    <a:pt x="142" y="15"/>
                  </a:lnTo>
                  <a:lnTo>
                    <a:pt x="161" y="31"/>
                  </a:lnTo>
                  <a:lnTo>
                    <a:pt x="175" y="52"/>
                  </a:lnTo>
                  <a:lnTo>
                    <a:pt x="177" y="78"/>
                  </a:lnTo>
                  <a:lnTo>
                    <a:pt x="175" y="103"/>
                  </a:lnTo>
                  <a:lnTo>
                    <a:pt x="161" y="124"/>
                  </a:lnTo>
                  <a:lnTo>
                    <a:pt x="142" y="141"/>
                  </a:lnTo>
                  <a:lnTo>
                    <a:pt x="118" y="154"/>
                  </a:lnTo>
                  <a:lnTo>
                    <a:pt x="90" y="158"/>
                  </a:lnTo>
                  <a:lnTo>
                    <a:pt x="61" y="154"/>
                  </a:lnTo>
                  <a:lnTo>
                    <a:pt x="38" y="141"/>
                  </a:lnTo>
                  <a:lnTo>
                    <a:pt x="19" y="124"/>
                  </a:lnTo>
                  <a:lnTo>
                    <a:pt x="5" y="103"/>
                  </a:lnTo>
                  <a:lnTo>
                    <a:pt x="0" y="7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52" name="Freeform 112"/>
            <p:cNvSpPr>
              <a:spLocks/>
            </p:cNvSpPr>
            <p:nvPr/>
          </p:nvSpPr>
          <p:spPr bwMode="auto">
            <a:xfrm>
              <a:off x="1968" y="3024"/>
              <a:ext cx="105" cy="106"/>
            </a:xfrm>
            <a:custGeom>
              <a:avLst/>
              <a:gdLst>
                <a:gd name="T0" fmla="*/ 0 w 126"/>
                <a:gd name="T1" fmla="*/ 46 h 109"/>
                <a:gd name="T2" fmla="*/ 3 w 126"/>
                <a:gd name="T3" fmla="*/ 28 h 109"/>
                <a:gd name="T4" fmla="*/ 4 w 126"/>
                <a:gd name="T5" fmla="*/ 18 h 109"/>
                <a:gd name="T6" fmla="*/ 8 w 126"/>
                <a:gd name="T7" fmla="*/ 6 h 109"/>
                <a:gd name="T8" fmla="*/ 13 w 126"/>
                <a:gd name="T9" fmla="*/ 0 h 109"/>
                <a:gd name="T10" fmla="*/ 18 w 126"/>
                <a:gd name="T11" fmla="*/ 0 h 109"/>
                <a:gd name="T12" fmla="*/ 23 w 126"/>
                <a:gd name="T13" fmla="*/ 6 h 109"/>
                <a:gd name="T14" fmla="*/ 27 w 126"/>
                <a:gd name="T15" fmla="*/ 18 h 109"/>
                <a:gd name="T16" fmla="*/ 28 w 126"/>
                <a:gd name="T17" fmla="*/ 28 h 109"/>
                <a:gd name="T18" fmla="*/ 30 w 126"/>
                <a:gd name="T19" fmla="*/ 46 h 109"/>
                <a:gd name="T20" fmla="*/ 28 w 126"/>
                <a:gd name="T21" fmla="*/ 58 h 109"/>
                <a:gd name="T22" fmla="*/ 27 w 126"/>
                <a:gd name="T23" fmla="*/ 74 h 109"/>
                <a:gd name="T24" fmla="*/ 23 w 126"/>
                <a:gd name="T25" fmla="*/ 82 h 109"/>
                <a:gd name="T26" fmla="*/ 18 w 126"/>
                <a:gd name="T27" fmla="*/ 86 h 109"/>
                <a:gd name="T28" fmla="*/ 13 w 126"/>
                <a:gd name="T29" fmla="*/ 86 h 109"/>
                <a:gd name="T30" fmla="*/ 8 w 126"/>
                <a:gd name="T31" fmla="*/ 82 h 109"/>
                <a:gd name="T32" fmla="*/ 4 w 126"/>
                <a:gd name="T33" fmla="*/ 74 h 109"/>
                <a:gd name="T34" fmla="*/ 3 w 126"/>
                <a:gd name="T35" fmla="*/ 58 h 109"/>
                <a:gd name="T36" fmla="*/ 0 w 126"/>
                <a:gd name="T37" fmla="*/ 46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6"/>
                <a:gd name="T58" fmla="*/ 0 h 109"/>
                <a:gd name="T59" fmla="*/ 126 w 12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6" h="109">
                  <a:moveTo>
                    <a:pt x="0" y="55"/>
                  </a:moveTo>
                  <a:lnTo>
                    <a:pt x="5" y="36"/>
                  </a:lnTo>
                  <a:lnTo>
                    <a:pt x="17" y="19"/>
                  </a:lnTo>
                  <a:lnTo>
                    <a:pt x="33" y="6"/>
                  </a:lnTo>
                  <a:lnTo>
                    <a:pt x="52" y="0"/>
                  </a:lnTo>
                  <a:lnTo>
                    <a:pt x="74" y="0"/>
                  </a:lnTo>
                  <a:lnTo>
                    <a:pt x="95" y="6"/>
                  </a:lnTo>
                  <a:lnTo>
                    <a:pt x="111" y="19"/>
                  </a:lnTo>
                  <a:lnTo>
                    <a:pt x="121" y="36"/>
                  </a:lnTo>
                  <a:lnTo>
                    <a:pt x="126" y="55"/>
                  </a:lnTo>
                  <a:lnTo>
                    <a:pt x="121" y="74"/>
                  </a:lnTo>
                  <a:lnTo>
                    <a:pt x="111" y="90"/>
                  </a:lnTo>
                  <a:lnTo>
                    <a:pt x="95" y="103"/>
                  </a:lnTo>
                  <a:lnTo>
                    <a:pt x="74" y="109"/>
                  </a:lnTo>
                  <a:lnTo>
                    <a:pt x="52" y="109"/>
                  </a:lnTo>
                  <a:lnTo>
                    <a:pt x="33" y="103"/>
                  </a:lnTo>
                  <a:lnTo>
                    <a:pt x="17" y="90"/>
                  </a:lnTo>
                  <a:lnTo>
                    <a:pt x="5" y="74"/>
                  </a:lnTo>
                  <a:lnTo>
                    <a:pt x="0" y="55"/>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53" name="Rectangle 113"/>
            <p:cNvSpPr>
              <a:spLocks noChangeArrowheads="1"/>
            </p:cNvSpPr>
            <p:nvPr/>
          </p:nvSpPr>
          <p:spPr bwMode="auto">
            <a:xfrm>
              <a:off x="528" y="2759"/>
              <a:ext cx="8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r>
                <a:rPr lang="en-US" altLang="en-US" sz="1800" b="1">
                  <a:solidFill>
                    <a:srgbClr val="000000"/>
                  </a:solidFill>
                </a:rPr>
                <a:t>Response, X</a:t>
              </a:r>
              <a:endParaRPr lang="en-US" altLang="en-US" sz="2400"/>
            </a:p>
          </p:txBody>
        </p:sp>
        <p:sp>
          <p:nvSpPr>
            <p:cNvPr id="38954" name="Line 114"/>
            <p:cNvSpPr>
              <a:spLocks noChangeShapeType="1"/>
            </p:cNvSpPr>
            <p:nvPr/>
          </p:nvSpPr>
          <p:spPr bwMode="auto">
            <a:xfrm>
              <a:off x="1776" y="3360"/>
              <a:ext cx="532" cy="1"/>
            </a:xfrm>
            <a:prstGeom prst="line">
              <a:avLst/>
            </a:prstGeom>
            <a:noFill/>
            <a:ln w="49213">
              <a:solidFill>
                <a:srgbClr val="808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55" name="Line 115"/>
            <p:cNvSpPr>
              <a:spLocks noChangeShapeType="1"/>
            </p:cNvSpPr>
            <p:nvPr/>
          </p:nvSpPr>
          <p:spPr bwMode="auto">
            <a:xfrm>
              <a:off x="2467" y="3215"/>
              <a:ext cx="531" cy="1"/>
            </a:xfrm>
            <a:prstGeom prst="line">
              <a:avLst/>
            </a:prstGeom>
            <a:noFill/>
            <a:ln w="49213">
              <a:solidFill>
                <a:srgbClr val="808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56" name="Line 116"/>
            <p:cNvSpPr>
              <a:spLocks noChangeShapeType="1"/>
            </p:cNvSpPr>
            <p:nvPr/>
          </p:nvSpPr>
          <p:spPr bwMode="auto">
            <a:xfrm>
              <a:off x="1008" y="3216"/>
              <a:ext cx="531" cy="1"/>
            </a:xfrm>
            <a:prstGeom prst="line">
              <a:avLst/>
            </a:prstGeom>
            <a:noFill/>
            <a:ln w="49213">
              <a:solidFill>
                <a:srgbClr val="808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57" name="Freeform 117"/>
            <p:cNvSpPr>
              <a:spLocks/>
            </p:cNvSpPr>
            <p:nvPr/>
          </p:nvSpPr>
          <p:spPr bwMode="auto">
            <a:xfrm>
              <a:off x="1200" y="3360"/>
              <a:ext cx="96" cy="96"/>
            </a:xfrm>
            <a:custGeom>
              <a:avLst/>
              <a:gdLst>
                <a:gd name="T0" fmla="*/ 0 w 177"/>
                <a:gd name="T1" fmla="*/ 1 h 158"/>
                <a:gd name="T2" fmla="*/ 1 w 177"/>
                <a:gd name="T3" fmla="*/ 1 h 158"/>
                <a:gd name="T4" fmla="*/ 1 w 177"/>
                <a:gd name="T5" fmla="*/ 1 h 158"/>
                <a:gd name="T6" fmla="*/ 1 w 177"/>
                <a:gd name="T7" fmla="*/ 1 h 158"/>
                <a:gd name="T8" fmla="*/ 1 w 177"/>
                <a:gd name="T9" fmla="*/ 1 h 158"/>
                <a:gd name="T10" fmla="*/ 1 w 177"/>
                <a:gd name="T11" fmla="*/ 0 h 158"/>
                <a:gd name="T12" fmla="*/ 1 w 177"/>
                <a:gd name="T13" fmla="*/ 1 h 158"/>
                <a:gd name="T14" fmla="*/ 1 w 177"/>
                <a:gd name="T15" fmla="*/ 1 h 158"/>
                <a:gd name="T16" fmla="*/ 1 w 177"/>
                <a:gd name="T17" fmla="*/ 1 h 158"/>
                <a:gd name="T18" fmla="*/ 1 w 177"/>
                <a:gd name="T19" fmla="*/ 1 h 158"/>
                <a:gd name="T20" fmla="*/ 1 w 177"/>
                <a:gd name="T21" fmla="*/ 1 h 158"/>
                <a:gd name="T22" fmla="*/ 1 w 177"/>
                <a:gd name="T23" fmla="*/ 2 h 158"/>
                <a:gd name="T24" fmla="*/ 1 w 177"/>
                <a:gd name="T25" fmla="*/ 2 h 158"/>
                <a:gd name="T26" fmla="*/ 1 w 177"/>
                <a:gd name="T27" fmla="*/ 2 h 158"/>
                <a:gd name="T28" fmla="*/ 1 w 177"/>
                <a:gd name="T29" fmla="*/ 3 h 158"/>
                <a:gd name="T30" fmla="*/ 1 w 177"/>
                <a:gd name="T31" fmla="*/ 3 h 158"/>
                <a:gd name="T32" fmla="*/ 1 w 177"/>
                <a:gd name="T33" fmla="*/ 3 h 158"/>
                <a:gd name="T34" fmla="*/ 1 w 177"/>
                <a:gd name="T35" fmla="*/ 2 h 158"/>
                <a:gd name="T36" fmla="*/ 1 w 177"/>
                <a:gd name="T37" fmla="*/ 2 h 158"/>
                <a:gd name="T38" fmla="*/ 1 w 177"/>
                <a:gd name="T39" fmla="*/ 2 h 158"/>
                <a:gd name="T40" fmla="*/ 0 w 177"/>
                <a:gd name="T41" fmla="*/ 1 h 15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7"/>
                <a:gd name="T64" fmla="*/ 0 h 158"/>
                <a:gd name="T65" fmla="*/ 177 w 177"/>
                <a:gd name="T66" fmla="*/ 158 h 15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7" h="158">
                  <a:moveTo>
                    <a:pt x="0" y="78"/>
                  </a:moveTo>
                  <a:lnTo>
                    <a:pt x="5" y="52"/>
                  </a:lnTo>
                  <a:lnTo>
                    <a:pt x="19" y="31"/>
                  </a:lnTo>
                  <a:lnTo>
                    <a:pt x="38" y="15"/>
                  </a:lnTo>
                  <a:lnTo>
                    <a:pt x="61" y="2"/>
                  </a:lnTo>
                  <a:lnTo>
                    <a:pt x="90" y="0"/>
                  </a:lnTo>
                  <a:lnTo>
                    <a:pt x="118" y="2"/>
                  </a:lnTo>
                  <a:lnTo>
                    <a:pt x="142" y="15"/>
                  </a:lnTo>
                  <a:lnTo>
                    <a:pt x="161" y="31"/>
                  </a:lnTo>
                  <a:lnTo>
                    <a:pt x="175" y="52"/>
                  </a:lnTo>
                  <a:lnTo>
                    <a:pt x="177" y="78"/>
                  </a:lnTo>
                  <a:lnTo>
                    <a:pt x="175" y="103"/>
                  </a:lnTo>
                  <a:lnTo>
                    <a:pt x="161" y="124"/>
                  </a:lnTo>
                  <a:lnTo>
                    <a:pt x="142" y="141"/>
                  </a:lnTo>
                  <a:lnTo>
                    <a:pt x="118" y="154"/>
                  </a:lnTo>
                  <a:lnTo>
                    <a:pt x="90" y="158"/>
                  </a:lnTo>
                  <a:lnTo>
                    <a:pt x="61" y="154"/>
                  </a:lnTo>
                  <a:lnTo>
                    <a:pt x="38" y="141"/>
                  </a:lnTo>
                  <a:lnTo>
                    <a:pt x="19" y="124"/>
                  </a:lnTo>
                  <a:lnTo>
                    <a:pt x="5" y="103"/>
                  </a:lnTo>
                  <a:lnTo>
                    <a:pt x="0" y="7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58" name="Freeform 118"/>
            <p:cNvSpPr>
              <a:spLocks/>
            </p:cNvSpPr>
            <p:nvPr/>
          </p:nvSpPr>
          <p:spPr bwMode="auto">
            <a:xfrm>
              <a:off x="1968" y="2736"/>
              <a:ext cx="105" cy="106"/>
            </a:xfrm>
            <a:custGeom>
              <a:avLst/>
              <a:gdLst>
                <a:gd name="T0" fmla="*/ 0 w 126"/>
                <a:gd name="T1" fmla="*/ 46 h 109"/>
                <a:gd name="T2" fmla="*/ 3 w 126"/>
                <a:gd name="T3" fmla="*/ 28 h 109"/>
                <a:gd name="T4" fmla="*/ 4 w 126"/>
                <a:gd name="T5" fmla="*/ 18 h 109"/>
                <a:gd name="T6" fmla="*/ 8 w 126"/>
                <a:gd name="T7" fmla="*/ 6 h 109"/>
                <a:gd name="T8" fmla="*/ 13 w 126"/>
                <a:gd name="T9" fmla="*/ 0 h 109"/>
                <a:gd name="T10" fmla="*/ 18 w 126"/>
                <a:gd name="T11" fmla="*/ 0 h 109"/>
                <a:gd name="T12" fmla="*/ 23 w 126"/>
                <a:gd name="T13" fmla="*/ 6 h 109"/>
                <a:gd name="T14" fmla="*/ 27 w 126"/>
                <a:gd name="T15" fmla="*/ 18 h 109"/>
                <a:gd name="T16" fmla="*/ 28 w 126"/>
                <a:gd name="T17" fmla="*/ 28 h 109"/>
                <a:gd name="T18" fmla="*/ 30 w 126"/>
                <a:gd name="T19" fmla="*/ 46 h 109"/>
                <a:gd name="T20" fmla="*/ 28 w 126"/>
                <a:gd name="T21" fmla="*/ 58 h 109"/>
                <a:gd name="T22" fmla="*/ 27 w 126"/>
                <a:gd name="T23" fmla="*/ 74 h 109"/>
                <a:gd name="T24" fmla="*/ 23 w 126"/>
                <a:gd name="T25" fmla="*/ 82 h 109"/>
                <a:gd name="T26" fmla="*/ 18 w 126"/>
                <a:gd name="T27" fmla="*/ 86 h 109"/>
                <a:gd name="T28" fmla="*/ 13 w 126"/>
                <a:gd name="T29" fmla="*/ 86 h 109"/>
                <a:gd name="T30" fmla="*/ 8 w 126"/>
                <a:gd name="T31" fmla="*/ 82 h 109"/>
                <a:gd name="T32" fmla="*/ 4 w 126"/>
                <a:gd name="T33" fmla="*/ 74 h 109"/>
                <a:gd name="T34" fmla="*/ 3 w 126"/>
                <a:gd name="T35" fmla="*/ 58 h 109"/>
                <a:gd name="T36" fmla="*/ 0 w 126"/>
                <a:gd name="T37" fmla="*/ 46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6"/>
                <a:gd name="T58" fmla="*/ 0 h 109"/>
                <a:gd name="T59" fmla="*/ 126 w 12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6" h="109">
                  <a:moveTo>
                    <a:pt x="0" y="55"/>
                  </a:moveTo>
                  <a:lnTo>
                    <a:pt x="5" y="36"/>
                  </a:lnTo>
                  <a:lnTo>
                    <a:pt x="17" y="19"/>
                  </a:lnTo>
                  <a:lnTo>
                    <a:pt x="33" y="6"/>
                  </a:lnTo>
                  <a:lnTo>
                    <a:pt x="52" y="0"/>
                  </a:lnTo>
                  <a:lnTo>
                    <a:pt x="74" y="0"/>
                  </a:lnTo>
                  <a:lnTo>
                    <a:pt x="95" y="6"/>
                  </a:lnTo>
                  <a:lnTo>
                    <a:pt x="111" y="19"/>
                  </a:lnTo>
                  <a:lnTo>
                    <a:pt x="121" y="36"/>
                  </a:lnTo>
                  <a:lnTo>
                    <a:pt x="126" y="55"/>
                  </a:lnTo>
                  <a:lnTo>
                    <a:pt x="121" y="74"/>
                  </a:lnTo>
                  <a:lnTo>
                    <a:pt x="111" y="90"/>
                  </a:lnTo>
                  <a:lnTo>
                    <a:pt x="95" y="103"/>
                  </a:lnTo>
                  <a:lnTo>
                    <a:pt x="74" y="109"/>
                  </a:lnTo>
                  <a:lnTo>
                    <a:pt x="52" y="109"/>
                  </a:lnTo>
                  <a:lnTo>
                    <a:pt x="33" y="103"/>
                  </a:lnTo>
                  <a:lnTo>
                    <a:pt x="17" y="90"/>
                  </a:lnTo>
                  <a:lnTo>
                    <a:pt x="5" y="74"/>
                  </a:lnTo>
                  <a:lnTo>
                    <a:pt x="0" y="55"/>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59" name="Freeform 119"/>
            <p:cNvSpPr>
              <a:spLocks/>
            </p:cNvSpPr>
            <p:nvPr/>
          </p:nvSpPr>
          <p:spPr bwMode="auto">
            <a:xfrm>
              <a:off x="1968" y="3408"/>
              <a:ext cx="105" cy="106"/>
            </a:xfrm>
            <a:custGeom>
              <a:avLst/>
              <a:gdLst>
                <a:gd name="T0" fmla="*/ 0 w 126"/>
                <a:gd name="T1" fmla="*/ 46 h 109"/>
                <a:gd name="T2" fmla="*/ 3 w 126"/>
                <a:gd name="T3" fmla="*/ 28 h 109"/>
                <a:gd name="T4" fmla="*/ 4 w 126"/>
                <a:gd name="T5" fmla="*/ 18 h 109"/>
                <a:gd name="T6" fmla="*/ 8 w 126"/>
                <a:gd name="T7" fmla="*/ 6 h 109"/>
                <a:gd name="T8" fmla="*/ 13 w 126"/>
                <a:gd name="T9" fmla="*/ 0 h 109"/>
                <a:gd name="T10" fmla="*/ 18 w 126"/>
                <a:gd name="T11" fmla="*/ 0 h 109"/>
                <a:gd name="T12" fmla="*/ 23 w 126"/>
                <a:gd name="T13" fmla="*/ 6 h 109"/>
                <a:gd name="T14" fmla="*/ 27 w 126"/>
                <a:gd name="T15" fmla="*/ 18 h 109"/>
                <a:gd name="T16" fmla="*/ 28 w 126"/>
                <a:gd name="T17" fmla="*/ 28 h 109"/>
                <a:gd name="T18" fmla="*/ 30 w 126"/>
                <a:gd name="T19" fmla="*/ 46 h 109"/>
                <a:gd name="T20" fmla="*/ 28 w 126"/>
                <a:gd name="T21" fmla="*/ 58 h 109"/>
                <a:gd name="T22" fmla="*/ 27 w 126"/>
                <a:gd name="T23" fmla="*/ 74 h 109"/>
                <a:gd name="T24" fmla="*/ 23 w 126"/>
                <a:gd name="T25" fmla="*/ 82 h 109"/>
                <a:gd name="T26" fmla="*/ 18 w 126"/>
                <a:gd name="T27" fmla="*/ 86 h 109"/>
                <a:gd name="T28" fmla="*/ 13 w 126"/>
                <a:gd name="T29" fmla="*/ 86 h 109"/>
                <a:gd name="T30" fmla="*/ 8 w 126"/>
                <a:gd name="T31" fmla="*/ 82 h 109"/>
                <a:gd name="T32" fmla="*/ 4 w 126"/>
                <a:gd name="T33" fmla="*/ 74 h 109"/>
                <a:gd name="T34" fmla="*/ 3 w 126"/>
                <a:gd name="T35" fmla="*/ 58 h 109"/>
                <a:gd name="T36" fmla="*/ 0 w 126"/>
                <a:gd name="T37" fmla="*/ 46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6"/>
                <a:gd name="T58" fmla="*/ 0 h 109"/>
                <a:gd name="T59" fmla="*/ 126 w 12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6" h="109">
                  <a:moveTo>
                    <a:pt x="0" y="55"/>
                  </a:moveTo>
                  <a:lnTo>
                    <a:pt x="5" y="36"/>
                  </a:lnTo>
                  <a:lnTo>
                    <a:pt x="17" y="19"/>
                  </a:lnTo>
                  <a:lnTo>
                    <a:pt x="33" y="6"/>
                  </a:lnTo>
                  <a:lnTo>
                    <a:pt x="52" y="0"/>
                  </a:lnTo>
                  <a:lnTo>
                    <a:pt x="74" y="0"/>
                  </a:lnTo>
                  <a:lnTo>
                    <a:pt x="95" y="6"/>
                  </a:lnTo>
                  <a:lnTo>
                    <a:pt x="111" y="19"/>
                  </a:lnTo>
                  <a:lnTo>
                    <a:pt x="121" y="36"/>
                  </a:lnTo>
                  <a:lnTo>
                    <a:pt x="126" y="55"/>
                  </a:lnTo>
                  <a:lnTo>
                    <a:pt x="121" y="74"/>
                  </a:lnTo>
                  <a:lnTo>
                    <a:pt x="111" y="90"/>
                  </a:lnTo>
                  <a:lnTo>
                    <a:pt x="95" y="103"/>
                  </a:lnTo>
                  <a:lnTo>
                    <a:pt x="74" y="109"/>
                  </a:lnTo>
                  <a:lnTo>
                    <a:pt x="52" y="109"/>
                  </a:lnTo>
                  <a:lnTo>
                    <a:pt x="33" y="103"/>
                  </a:lnTo>
                  <a:lnTo>
                    <a:pt x="17" y="90"/>
                  </a:lnTo>
                  <a:lnTo>
                    <a:pt x="5" y="74"/>
                  </a:lnTo>
                  <a:lnTo>
                    <a:pt x="0" y="55"/>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60" name="Freeform 120"/>
            <p:cNvSpPr>
              <a:spLocks/>
            </p:cNvSpPr>
            <p:nvPr/>
          </p:nvSpPr>
          <p:spPr bwMode="auto">
            <a:xfrm>
              <a:off x="1968" y="3696"/>
              <a:ext cx="105" cy="106"/>
            </a:xfrm>
            <a:custGeom>
              <a:avLst/>
              <a:gdLst>
                <a:gd name="T0" fmla="*/ 0 w 126"/>
                <a:gd name="T1" fmla="*/ 46 h 109"/>
                <a:gd name="T2" fmla="*/ 3 w 126"/>
                <a:gd name="T3" fmla="*/ 28 h 109"/>
                <a:gd name="T4" fmla="*/ 4 w 126"/>
                <a:gd name="T5" fmla="*/ 18 h 109"/>
                <a:gd name="T6" fmla="*/ 8 w 126"/>
                <a:gd name="T7" fmla="*/ 6 h 109"/>
                <a:gd name="T8" fmla="*/ 13 w 126"/>
                <a:gd name="T9" fmla="*/ 0 h 109"/>
                <a:gd name="T10" fmla="*/ 18 w 126"/>
                <a:gd name="T11" fmla="*/ 0 h 109"/>
                <a:gd name="T12" fmla="*/ 23 w 126"/>
                <a:gd name="T13" fmla="*/ 6 h 109"/>
                <a:gd name="T14" fmla="*/ 27 w 126"/>
                <a:gd name="T15" fmla="*/ 18 h 109"/>
                <a:gd name="T16" fmla="*/ 28 w 126"/>
                <a:gd name="T17" fmla="*/ 28 h 109"/>
                <a:gd name="T18" fmla="*/ 30 w 126"/>
                <a:gd name="T19" fmla="*/ 46 h 109"/>
                <a:gd name="T20" fmla="*/ 28 w 126"/>
                <a:gd name="T21" fmla="*/ 58 h 109"/>
                <a:gd name="T22" fmla="*/ 27 w 126"/>
                <a:gd name="T23" fmla="*/ 74 h 109"/>
                <a:gd name="T24" fmla="*/ 23 w 126"/>
                <a:gd name="T25" fmla="*/ 82 h 109"/>
                <a:gd name="T26" fmla="*/ 18 w 126"/>
                <a:gd name="T27" fmla="*/ 86 h 109"/>
                <a:gd name="T28" fmla="*/ 13 w 126"/>
                <a:gd name="T29" fmla="*/ 86 h 109"/>
                <a:gd name="T30" fmla="*/ 8 w 126"/>
                <a:gd name="T31" fmla="*/ 82 h 109"/>
                <a:gd name="T32" fmla="*/ 4 w 126"/>
                <a:gd name="T33" fmla="*/ 74 h 109"/>
                <a:gd name="T34" fmla="*/ 3 w 126"/>
                <a:gd name="T35" fmla="*/ 58 h 109"/>
                <a:gd name="T36" fmla="*/ 0 w 126"/>
                <a:gd name="T37" fmla="*/ 46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6"/>
                <a:gd name="T58" fmla="*/ 0 h 109"/>
                <a:gd name="T59" fmla="*/ 126 w 12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6" h="109">
                  <a:moveTo>
                    <a:pt x="0" y="55"/>
                  </a:moveTo>
                  <a:lnTo>
                    <a:pt x="5" y="36"/>
                  </a:lnTo>
                  <a:lnTo>
                    <a:pt x="17" y="19"/>
                  </a:lnTo>
                  <a:lnTo>
                    <a:pt x="33" y="6"/>
                  </a:lnTo>
                  <a:lnTo>
                    <a:pt x="52" y="0"/>
                  </a:lnTo>
                  <a:lnTo>
                    <a:pt x="74" y="0"/>
                  </a:lnTo>
                  <a:lnTo>
                    <a:pt x="95" y="6"/>
                  </a:lnTo>
                  <a:lnTo>
                    <a:pt x="111" y="19"/>
                  </a:lnTo>
                  <a:lnTo>
                    <a:pt x="121" y="36"/>
                  </a:lnTo>
                  <a:lnTo>
                    <a:pt x="126" y="55"/>
                  </a:lnTo>
                  <a:lnTo>
                    <a:pt x="121" y="74"/>
                  </a:lnTo>
                  <a:lnTo>
                    <a:pt x="111" y="90"/>
                  </a:lnTo>
                  <a:lnTo>
                    <a:pt x="95" y="103"/>
                  </a:lnTo>
                  <a:lnTo>
                    <a:pt x="74" y="109"/>
                  </a:lnTo>
                  <a:lnTo>
                    <a:pt x="52" y="109"/>
                  </a:lnTo>
                  <a:lnTo>
                    <a:pt x="33" y="103"/>
                  </a:lnTo>
                  <a:lnTo>
                    <a:pt x="17" y="90"/>
                  </a:lnTo>
                  <a:lnTo>
                    <a:pt x="5" y="74"/>
                  </a:lnTo>
                  <a:lnTo>
                    <a:pt x="0" y="55"/>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61" name="Freeform 121"/>
            <p:cNvSpPr>
              <a:spLocks/>
            </p:cNvSpPr>
            <p:nvPr/>
          </p:nvSpPr>
          <p:spPr bwMode="auto">
            <a:xfrm>
              <a:off x="2688" y="3408"/>
              <a:ext cx="116" cy="122"/>
            </a:xfrm>
            <a:custGeom>
              <a:avLst/>
              <a:gdLst>
                <a:gd name="T0" fmla="*/ 0 w 125"/>
                <a:gd name="T1" fmla="*/ 125 h 110"/>
                <a:gd name="T2" fmla="*/ 5 w 125"/>
                <a:gd name="T3" fmla="*/ 82 h 110"/>
                <a:gd name="T4" fmla="*/ 8 w 125"/>
                <a:gd name="T5" fmla="*/ 43 h 110"/>
                <a:gd name="T6" fmla="*/ 18 w 125"/>
                <a:gd name="T7" fmla="*/ 14 h 110"/>
                <a:gd name="T8" fmla="*/ 29 w 125"/>
                <a:gd name="T9" fmla="*/ 0 h 110"/>
                <a:gd name="T10" fmla="*/ 40 w 125"/>
                <a:gd name="T11" fmla="*/ 0 h 110"/>
                <a:gd name="T12" fmla="*/ 52 w 125"/>
                <a:gd name="T13" fmla="*/ 14 h 110"/>
                <a:gd name="T14" fmla="*/ 61 w 125"/>
                <a:gd name="T15" fmla="*/ 43 h 110"/>
                <a:gd name="T16" fmla="*/ 66 w 125"/>
                <a:gd name="T17" fmla="*/ 82 h 110"/>
                <a:gd name="T18" fmla="*/ 69 w 125"/>
                <a:gd name="T19" fmla="*/ 125 h 110"/>
                <a:gd name="T20" fmla="*/ 66 w 125"/>
                <a:gd name="T21" fmla="*/ 170 h 110"/>
                <a:gd name="T22" fmla="*/ 61 w 125"/>
                <a:gd name="T23" fmla="*/ 210 h 110"/>
                <a:gd name="T24" fmla="*/ 52 w 125"/>
                <a:gd name="T25" fmla="*/ 235 h 110"/>
                <a:gd name="T26" fmla="*/ 40 w 125"/>
                <a:gd name="T27" fmla="*/ 251 h 110"/>
                <a:gd name="T28" fmla="*/ 29 w 125"/>
                <a:gd name="T29" fmla="*/ 251 h 110"/>
                <a:gd name="T30" fmla="*/ 18 w 125"/>
                <a:gd name="T31" fmla="*/ 235 h 110"/>
                <a:gd name="T32" fmla="*/ 8 w 125"/>
                <a:gd name="T33" fmla="*/ 210 h 110"/>
                <a:gd name="T34" fmla="*/ 5 w 125"/>
                <a:gd name="T35" fmla="*/ 170 h 110"/>
                <a:gd name="T36" fmla="*/ 0 w 125"/>
                <a:gd name="T37" fmla="*/ 125 h 1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5"/>
                <a:gd name="T58" fmla="*/ 0 h 110"/>
                <a:gd name="T59" fmla="*/ 125 w 125"/>
                <a:gd name="T60" fmla="*/ 110 h 1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5" h="110">
                  <a:moveTo>
                    <a:pt x="0" y="55"/>
                  </a:moveTo>
                  <a:lnTo>
                    <a:pt x="5" y="36"/>
                  </a:lnTo>
                  <a:lnTo>
                    <a:pt x="16" y="19"/>
                  </a:lnTo>
                  <a:lnTo>
                    <a:pt x="33" y="6"/>
                  </a:lnTo>
                  <a:lnTo>
                    <a:pt x="52" y="0"/>
                  </a:lnTo>
                  <a:lnTo>
                    <a:pt x="73" y="0"/>
                  </a:lnTo>
                  <a:lnTo>
                    <a:pt x="94" y="6"/>
                  </a:lnTo>
                  <a:lnTo>
                    <a:pt x="111" y="19"/>
                  </a:lnTo>
                  <a:lnTo>
                    <a:pt x="120" y="36"/>
                  </a:lnTo>
                  <a:lnTo>
                    <a:pt x="125" y="55"/>
                  </a:lnTo>
                  <a:lnTo>
                    <a:pt x="120" y="74"/>
                  </a:lnTo>
                  <a:lnTo>
                    <a:pt x="111" y="91"/>
                  </a:lnTo>
                  <a:lnTo>
                    <a:pt x="94" y="103"/>
                  </a:lnTo>
                  <a:lnTo>
                    <a:pt x="73" y="110"/>
                  </a:lnTo>
                  <a:lnTo>
                    <a:pt x="52" y="110"/>
                  </a:lnTo>
                  <a:lnTo>
                    <a:pt x="33" y="103"/>
                  </a:lnTo>
                  <a:lnTo>
                    <a:pt x="16" y="91"/>
                  </a:lnTo>
                  <a:lnTo>
                    <a:pt x="5" y="74"/>
                  </a:lnTo>
                  <a:lnTo>
                    <a:pt x="0" y="55"/>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62" name="Freeform 122"/>
            <p:cNvSpPr>
              <a:spLocks/>
            </p:cNvSpPr>
            <p:nvPr/>
          </p:nvSpPr>
          <p:spPr bwMode="auto">
            <a:xfrm>
              <a:off x="2684" y="2983"/>
              <a:ext cx="116" cy="122"/>
            </a:xfrm>
            <a:custGeom>
              <a:avLst/>
              <a:gdLst>
                <a:gd name="T0" fmla="*/ 0 w 125"/>
                <a:gd name="T1" fmla="*/ 125 h 110"/>
                <a:gd name="T2" fmla="*/ 5 w 125"/>
                <a:gd name="T3" fmla="*/ 82 h 110"/>
                <a:gd name="T4" fmla="*/ 8 w 125"/>
                <a:gd name="T5" fmla="*/ 43 h 110"/>
                <a:gd name="T6" fmla="*/ 18 w 125"/>
                <a:gd name="T7" fmla="*/ 14 h 110"/>
                <a:gd name="T8" fmla="*/ 29 w 125"/>
                <a:gd name="T9" fmla="*/ 0 h 110"/>
                <a:gd name="T10" fmla="*/ 40 w 125"/>
                <a:gd name="T11" fmla="*/ 0 h 110"/>
                <a:gd name="T12" fmla="*/ 52 w 125"/>
                <a:gd name="T13" fmla="*/ 14 h 110"/>
                <a:gd name="T14" fmla="*/ 61 w 125"/>
                <a:gd name="T15" fmla="*/ 43 h 110"/>
                <a:gd name="T16" fmla="*/ 66 w 125"/>
                <a:gd name="T17" fmla="*/ 82 h 110"/>
                <a:gd name="T18" fmla="*/ 69 w 125"/>
                <a:gd name="T19" fmla="*/ 125 h 110"/>
                <a:gd name="T20" fmla="*/ 66 w 125"/>
                <a:gd name="T21" fmla="*/ 170 h 110"/>
                <a:gd name="T22" fmla="*/ 61 w 125"/>
                <a:gd name="T23" fmla="*/ 210 h 110"/>
                <a:gd name="T24" fmla="*/ 52 w 125"/>
                <a:gd name="T25" fmla="*/ 235 h 110"/>
                <a:gd name="T26" fmla="*/ 40 w 125"/>
                <a:gd name="T27" fmla="*/ 251 h 110"/>
                <a:gd name="T28" fmla="*/ 29 w 125"/>
                <a:gd name="T29" fmla="*/ 251 h 110"/>
                <a:gd name="T30" fmla="*/ 18 w 125"/>
                <a:gd name="T31" fmla="*/ 235 h 110"/>
                <a:gd name="T32" fmla="*/ 8 w 125"/>
                <a:gd name="T33" fmla="*/ 210 h 110"/>
                <a:gd name="T34" fmla="*/ 5 w 125"/>
                <a:gd name="T35" fmla="*/ 170 h 110"/>
                <a:gd name="T36" fmla="*/ 0 w 125"/>
                <a:gd name="T37" fmla="*/ 125 h 1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5"/>
                <a:gd name="T58" fmla="*/ 0 h 110"/>
                <a:gd name="T59" fmla="*/ 125 w 125"/>
                <a:gd name="T60" fmla="*/ 110 h 1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5" h="110">
                  <a:moveTo>
                    <a:pt x="0" y="55"/>
                  </a:moveTo>
                  <a:lnTo>
                    <a:pt x="5" y="36"/>
                  </a:lnTo>
                  <a:lnTo>
                    <a:pt x="16" y="19"/>
                  </a:lnTo>
                  <a:lnTo>
                    <a:pt x="33" y="6"/>
                  </a:lnTo>
                  <a:lnTo>
                    <a:pt x="52" y="0"/>
                  </a:lnTo>
                  <a:lnTo>
                    <a:pt x="73" y="0"/>
                  </a:lnTo>
                  <a:lnTo>
                    <a:pt x="94" y="6"/>
                  </a:lnTo>
                  <a:lnTo>
                    <a:pt x="111" y="19"/>
                  </a:lnTo>
                  <a:lnTo>
                    <a:pt x="120" y="36"/>
                  </a:lnTo>
                  <a:lnTo>
                    <a:pt x="125" y="55"/>
                  </a:lnTo>
                  <a:lnTo>
                    <a:pt x="120" y="74"/>
                  </a:lnTo>
                  <a:lnTo>
                    <a:pt x="111" y="91"/>
                  </a:lnTo>
                  <a:lnTo>
                    <a:pt x="94" y="103"/>
                  </a:lnTo>
                  <a:lnTo>
                    <a:pt x="73" y="110"/>
                  </a:lnTo>
                  <a:lnTo>
                    <a:pt x="52" y="110"/>
                  </a:lnTo>
                  <a:lnTo>
                    <a:pt x="33" y="103"/>
                  </a:lnTo>
                  <a:lnTo>
                    <a:pt x="16" y="91"/>
                  </a:lnTo>
                  <a:lnTo>
                    <a:pt x="5" y="74"/>
                  </a:lnTo>
                  <a:lnTo>
                    <a:pt x="0" y="55"/>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63" name="Freeform 123"/>
            <p:cNvSpPr>
              <a:spLocks/>
            </p:cNvSpPr>
            <p:nvPr/>
          </p:nvSpPr>
          <p:spPr bwMode="auto">
            <a:xfrm>
              <a:off x="2688" y="2592"/>
              <a:ext cx="116" cy="122"/>
            </a:xfrm>
            <a:custGeom>
              <a:avLst/>
              <a:gdLst>
                <a:gd name="T0" fmla="*/ 0 w 125"/>
                <a:gd name="T1" fmla="*/ 125 h 110"/>
                <a:gd name="T2" fmla="*/ 5 w 125"/>
                <a:gd name="T3" fmla="*/ 82 h 110"/>
                <a:gd name="T4" fmla="*/ 8 w 125"/>
                <a:gd name="T5" fmla="*/ 43 h 110"/>
                <a:gd name="T6" fmla="*/ 18 w 125"/>
                <a:gd name="T7" fmla="*/ 14 h 110"/>
                <a:gd name="T8" fmla="*/ 29 w 125"/>
                <a:gd name="T9" fmla="*/ 0 h 110"/>
                <a:gd name="T10" fmla="*/ 40 w 125"/>
                <a:gd name="T11" fmla="*/ 0 h 110"/>
                <a:gd name="T12" fmla="*/ 52 w 125"/>
                <a:gd name="T13" fmla="*/ 14 h 110"/>
                <a:gd name="T14" fmla="*/ 61 w 125"/>
                <a:gd name="T15" fmla="*/ 43 h 110"/>
                <a:gd name="T16" fmla="*/ 66 w 125"/>
                <a:gd name="T17" fmla="*/ 82 h 110"/>
                <a:gd name="T18" fmla="*/ 69 w 125"/>
                <a:gd name="T19" fmla="*/ 125 h 110"/>
                <a:gd name="T20" fmla="*/ 66 w 125"/>
                <a:gd name="T21" fmla="*/ 170 h 110"/>
                <a:gd name="T22" fmla="*/ 61 w 125"/>
                <a:gd name="T23" fmla="*/ 210 h 110"/>
                <a:gd name="T24" fmla="*/ 52 w 125"/>
                <a:gd name="T25" fmla="*/ 235 h 110"/>
                <a:gd name="T26" fmla="*/ 40 w 125"/>
                <a:gd name="T27" fmla="*/ 251 h 110"/>
                <a:gd name="T28" fmla="*/ 29 w 125"/>
                <a:gd name="T29" fmla="*/ 251 h 110"/>
                <a:gd name="T30" fmla="*/ 18 w 125"/>
                <a:gd name="T31" fmla="*/ 235 h 110"/>
                <a:gd name="T32" fmla="*/ 8 w 125"/>
                <a:gd name="T33" fmla="*/ 210 h 110"/>
                <a:gd name="T34" fmla="*/ 5 w 125"/>
                <a:gd name="T35" fmla="*/ 170 h 110"/>
                <a:gd name="T36" fmla="*/ 0 w 125"/>
                <a:gd name="T37" fmla="*/ 125 h 1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5"/>
                <a:gd name="T58" fmla="*/ 0 h 110"/>
                <a:gd name="T59" fmla="*/ 125 w 125"/>
                <a:gd name="T60" fmla="*/ 110 h 1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5" h="110">
                  <a:moveTo>
                    <a:pt x="0" y="55"/>
                  </a:moveTo>
                  <a:lnTo>
                    <a:pt x="5" y="36"/>
                  </a:lnTo>
                  <a:lnTo>
                    <a:pt x="16" y="19"/>
                  </a:lnTo>
                  <a:lnTo>
                    <a:pt x="33" y="6"/>
                  </a:lnTo>
                  <a:lnTo>
                    <a:pt x="52" y="0"/>
                  </a:lnTo>
                  <a:lnTo>
                    <a:pt x="73" y="0"/>
                  </a:lnTo>
                  <a:lnTo>
                    <a:pt x="94" y="6"/>
                  </a:lnTo>
                  <a:lnTo>
                    <a:pt x="111" y="19"/>
                  </a:lnTo>
                  <a:lnTo>
                    <a:pt x="120" y="36"/>
                  </a:lnTo>
                  <a:lnTo>
                    <a:pt x="125" y="55"/>
                  </a:lnTo>
                  <a:lnTo>
                    <a:pt x="120" y="74"/>
                  </a:lnTo>
                  <a:lnTo>
                    <a:pt x="111" y="91"/>
                  </a:lnTo>
                  <a:lnTo>
                    <a:pt x="94" y="103"/>
                  </a:lnTo>
                  <a:lnTo>
                    <a:pt x="73" y="110"/>
                  </a:lnTo>
                  <a:lnTo>
                    <a:pt x="52" y="110"/>
                  </a:lnTo>
                  <a:lnTo>
                    <a:pt x="33" y="103"/>
                  </a:lnTo>
                  <a:lnTo>
                    <a:pt x="16" y="91"/>
                  </a:lnTo>
                  <a:lnTo>
                    <a:pt x="5" y="74"/>
                  </a:lnTo>
                  <a:lnTo>
                    <a:pt x="0" y="55"/>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8916" name="Text Box 126"/>
          <p:cNvSpPr txBox="1">
            <a:spLocks noChangeArrowheads="1"/>
          </p:cNvSpPr>
          <p:nvPr/>
        </p:nvSpPr>
        <p:spPr bwMode="auto">
          <a:xfrm>
            <a:off x="5486400" y="3124200"/>
            <a:ext cx="3124200"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SzTx/>
              <a:buFont typeface="Wingdings" pitchFamily="2" charset="2"/>
              <a:buChar char="§"/>
            </a:pPr>
            <a:r>
              <a:rPr lang="en-US" altLang="en-US" sz="1800"/>
              <a:t>If Between group variability is large and Within group variability is small =&gt; reject Ho</a:t>
            </a:r>
          </a:p>
          <a:p>
            <a:pPr eaLnBrk="1" hangingPunct="1">
              <a:spcBef>
                <a:spcPct val="0"/>
              </a:spcBef>
              <a:buSzTx/>
              <a:buFont typeface="Wingdings" pitchFamily="2" charset="2"/>
              <a:buNone/>
            </a:pPr>
            <a:endParaRPr lang="en-US" altLang="en-US" sz="1800"/>
          </a:p>
          <a:p>
            <a:pPr eaLnBrk="1" hangingPunct="1">
              <a:spcBef>
                <a:spcPct val="0"/>
              </a:spcBef>
              <a:buSzTx/>
              <a:buFont typeface="Wingdings" pitchFamily="2" charset="2"/>
              <a:buChar char="§"/>
            </a:pPr>
            <a:r>
              <a:rPr lang="en-US" altLang="en-US" sz="1800"/>
              <a:t>If Between group variability is small and Within group variability is large =&gt; accept Ho </a:t>
            </a:r>
          </a:p>
        </p:txBody>
      </p:sp>
      <p:pic>
        <p:nvPicPr>
          <p:cNvPr id="38917" name="Picture 127"/>
          <p:cNvPicPr>
            <a:picLocks noGrp="1" noChangeAspect="1" noChangeArrowheads="1"/>
          </p:cNvPicPr>
          <p:nvPr>
            <p:ph sz="half" idx="1"/>
          </p:nvPr>
        </p:nvPicPr>
        <p:blipFill>
          <a:blip r:embed="rId6">
            <a:lum bright="-40000" contrast="60000"/>
            <a:extLst>
              <a:ext uri="{28A0092B-C50C-407E-A947-70E740481C1C}">
                <a14:useLocalDpi xmlns:a14="http://schemas.microsoft.com/office/drawing/2010/main" val="0"/>
              </a:ext>
            </a:extLst>
          </a:blip>
          <a:srcRect/>
          <a:stretch>
            <a:fillRect/>
          </a:stretch>
        </p:blipFill>
        <p:spPr>
          <a:xfrm>
            <a:off x="5486400" y="1676400"/>
            <a:ext cx="3200400" cy="1092200"/>
          </a:xfrm>
        </p:spPr>
      </p:pic>
      <p:sp>
        <p:nvSpPr>
          <p:cNvPr id="38918" name="Rectangle 129"/>
          <p:cNvSpPr>
            <a:spLocks noGrp="1" noChangeArrowheads="1"/>
          </p:cNvSpPr>
          <p:nvPr>
            <p:ph type="title"/>
          </p:nvPr>
        </p:nvSpPr>
        <p:spPr>
          <a:noFill/>
        </p:spPr>
        <p:txBody>
          <a:bodyPr/>
          <a:lstStyle/>
          <a:p>
            <a:pPr eaLnBrk="1" hangingPunct="1"/>
            <a:r>
              <a:rPr lang="en-US" altLang="en-US" smtClean="0"/>
              <a:t>Basic Idea of ANOVA</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Line 2"/>
          <p:cNvSpPr>
            <a:spLocks noChangeShapeType="1"/>
          </p:cNvSpPr>
          <p:nvPr/>
        </p:nvSpPr>
        <p:spPr bwMode="auto">
          <a:xfrm flipH="1">
            <a:off x="2438400" y="2209800"/>
            <a:ext cx="1752600" cy="838200"/>
          </a:xfrm>
          <a:prstGeom prst="line">
            <a:avLst/>
          </a:prstGeom>
          <a:noFill/>
          <a:ln w="6350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9939" name="Line 3"/>
          <p:cNvSpPr>
            <a:spLocks noChangeShapeType="1"/>
          </p:cNvSpPr>
          <p:nvPr/>
        </p:nvSpPr>
        <p:spPr bwMode="auto">
          <a:xfrm>
            <a:off x="4191000" y="2209800"/>
            <a:ext cx="2209800" cy="838200"/>
          </a:xfrm>
          <a:prstGeom prst="line">
            <a:avLst/>
          </a:prstGeom>
          <a:noFill/>
          <a:ln w="6350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9940" name="Rectangle 4"/>
          <p:cNvSpPr>
            <a:spLocks noGrp="1" noChangeArrowheads="1"/>
          </p:cNvSpPr>
          <p:nvPr>
            <p:ph type="title"/>
          </p:nvPr>
        </p:nvSpPr>
        <p:spPr/>
        <p:txBody>
          <a:bodyPr/>
          <a:lstStyle/>
          <a:p>
            <a:pPr eaLnBrk="1" hangingPunct="1">
              <a:lnSpc>
                <a:spcPct val="110000"/>
              </a:lnSpc>
            </a:pPr>
            <a:r>
              <a:rPr lang="en-US" altLang="en-US" smtClean="0"/>
              <a:t>Partition of Total Variation</a:t>
            </a:r>
          </a:p>
        </p:txBody>
      </p:sp>
      <p:sp>
        <p:nvSpPr>
          <p:cNvPr id="39941" name="Rectangle 5"/>
          <p:cNvSpPr>
            <a:spLocks noChangeArrowheads="1"/>
          </p:cNvSpPr>
          <p:nvPr/>
        </p:nvSpPr>
        <p:spPr bwMode="auto">
          <a:xfrm>
            <a:off x="4191000" y="838200"/>
            <a:ext cx="48006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endParaRPr lang="en-US" altLang="en-US" sz="2400"/>
          </a:p>
        </p:txBody>
      </p:sp>
      <p:sp>
        <p:nvSpPr>
          <p:cNvPr id="39942" name="Rectangle 6"/>
          <p:cNvSpPr>
            <a:spLocks noChangeArrowheads="1"/>
          </p:cNvSpPr>
          <p:nvPr/>
        </p:nvSpPr>
        <p:spPr bwMode="auto">
          <a:xfrm>
            <a:off x="838200" y="3048000"/>
            <a:ext cx="3429000" cy="708025"/>
          </a:xfrm>
          <a:prstGeom prst="rect">
            <a:avLst/>
          </a:prstGeom>
          <a:solidFill>
            <a:srgbClr val="FDE0BD"/>
          </a:solidFill>
          <a:ln w="9525">
            <a:solidFill>
              <a:schemeClr val="tx1"/>
            </a:solidFill>
            <a:miter lim="800000"/>
            <a:headEnd/>
            <a:tailEnd/>
          </a:ln>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lgn="ctr">
              <a:spcBef>
                <a:spcPct val="50000"/>
              </a:spcBef>
              <a:buClrTx/>
              <a:buSzTx/>
              <a:buFontTx/>
              <a:buNone/>
            </a:pPr>
            <a:r>
              <a:rPr lang="en-US" altLang="en-US" sz="2000" b="1"/>
              <a:t>Variation Due to Factor (Between SS)</a:t>
            </a:r>
          </a:p>
        </p:txBody>
      </p:sp>
      <p:sp>
        <p:nvSpPr>
          <p:cNvPr id="39943" name="Rectangle 7"/>
          <p:cNvSpPr>
            <a:spLocks noChangeArrowheads="1"/>
          </p:cNvSpPr>
          <p:nvPr/>
        </p:nvSpPr>
        <p:spPr bwMode="auto">
          <a:xfrm>
            <a:off x="4946650" y="3067050"/>
            <a:ext cx="3975100" cy="708025"/>
          </a:xfrm>
          <a:prstGeom prst="rect">
            <a:avLst/>
          </a:prstGeom>
          <a:solidFill>
            <a:srgbClr val="C7DAF7"/>
          </a:solidFill>
          <a:ln w="9525">
            <a:solidFill>
              <a:schemeClr val="tx1"/>
            </a:solidFill>
            <a:miter lim="800000"/>
            <a:headEnd/>
            <a:tailEnd/>
          </a:ln>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lgn="ctr">
              <a:spcBef>
                <a:spcPct val="50000"/>
              </a:spcBef>
              <a:buClrTx/>
              <a:buSzTx/>
              <a:buFontTx/>
              <a:buNone/>
            </a:pPr>
            <a:r>
              <a:rPr lang="en-US" altLang="en-US" sz="2000" b="1"/>
              <a:t>Variation Due to Random Sampling (Within SS)</a:t>
            </a:r>
          </a:p>
        </p:txBody>
      </p:sp>
      <p:sp>
        <p:nvSpPr>
          <p:cNvPr id="39944" name="Rectangle 8"/>
          <p:cNvSpPr>
            <a:spLocks noChangeArrowheads="1"/>
          </p:cNvSpPr>
          <p:nvPr/>
        </p:nvSpPr>
        <p:spPr bwMode="auto">
          <a:xfrm>
            <a:off x="1828800" y="1693863"/>
            <a:ext cx="4578350" cy="528637"/>
          </a:xfrm>
          <a:prstGeom prst="rect">
            <a:avLst/>
          </a:prstGeom>
          <a:solidFill>
            <a:schemeClr val="accent1"/>
          </a:solidFill>
          <a:ln w="12700">
            <a:solidFill>
              <a:schemeClr val="tx1"/>
            </a:solidFill>
            <a:miter lim="800000"/>
            <a:headEnd/>
            <a:tailEnd/>
          </a:ln>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lgn="ctr">
              <a:spcBef>
                <a:spcPct val="50000"/>
              </a:spcBef>
              <a:buClrTx/>
              <a:buSzTx/>
              <a:buFontTx/>
              <a:buNone/>
            </a:pPr>
            <a:r>
              <a:rPr lang="en-US" altLang="en-US" b="1"/>
              <a:t>Total Variation (total SS)</a:t>
            </a:r>
          </a:p>
        </p:txBody>
      </p:sp>
      <p:sp>
        <p:nvSpPr>
          <p:cNvPr id="39945" name="Rectangle 9"/>
          <p:cNvSpPr>
            <a:spLocks noGrp="1" noChangeArrowheads="1"/>
          </p:cNvSpPr>
          <p:nvPr>
            <p:ph type="body" sz="half" idx="1"/>
          </p:nvPr>
        </p:nvSpPr>
        <p:spPr>
          <a:xfrm>
            <a:off x="4953000" y="4267200"/>
            <a:ext cx="3810000" cy="1752600"/>
          </a:xfrm>
          <a:solidFill>
            <a:srgbClr val="C7DAF7"/>
          </a:solidFill>
          <a:ln>
            <a:solidFill>
              <a:schemeClr val="tx1"/>
            </a:solidFill>
            <a:miter lim="800000"/>
            <a:headEnd/>
            <a:tailEnd/>
          </a:ln>
        </p:spPr>
        <p:txBody>
          <a:bodyPr lIns="90488" tIns="44450" rIns="90488" bIns="44450"/>
          <a:lstStyle/>
          <a:p>
            <a:pPr marL="287338" indent="-287338" algn="ctr" defTabSz="914400" eaLnBrk="1" hangingPunct="1">
              <a:spcBef>
                <a:spcPct val="10000"/>
              </a:spcBef>
              <a:buClr>
                <a:schemeClr val="hlink"/>
              </a:buClr>
              <a:buSzTx/>
              <a:buFont typeface="Wingdings" pitchFamily="2" charset="2"/>
              <a:buNone/>
            </a:pPr>
            <a:r>
              <a:rPr lang="en-US" altLang="en-US" sz="2000" smtClean="0"/>
              <a:t>Commonly referred to as:</a:t>
            </a:r>
          </a:p>
          <a:p>
            <a:pPr marL="287338" indent="-287338" defTabSz="914400" eaLnBrk="1" hangingPunct="1">
              <a:spcBef>
                <a:spcPct val="10000"/>
              </a:spcBef>
              <a:buClr>
                <a:schemeClr val="hlink"/>
              </a:buClr>
              <a:buSzTx/>
              <a:buFont typeface="Wingdings" pitchFamily="2" charset="2"/>
              <a:buChar char="§"/>
            </a:pPr>
            <a:r>
              <a:rPr lang="en-US" altLang="en-US" sz="2000" smtClean="0">
                <a:solidFill>
                  <a:schemeClr val="tx2"/>
                </a:solidFill>
              </a:rPr>
              <a:t>Sum of Squares Within</a:t>
            </a:r>
          </a:p>
          <a:p>
            <a:pPr marL="287338" indent="-287338" defTabSz="914400" eaLnBrk="1" hangingPunct="1">
              <a:spcBef>
                <a:spcPct val="10000"/>
              </a:spcBef>
              <a:buClr>
                <a:schemeClr val="hlink"/>
              </a:buClr>
              <a:buSzTx/>
              <a:buFont typeface="Wingdings" pitchFamily="2" charset="2"/>
              <a:buChar char="§"/>
            </a:pPr>
            <a:r>
              <a:rPr lang="en-US" altLang="en-US" sz="2000" smtClean="0">
                <a:solidFill>
                  <a:schemeClr val="tx2"/>
                </a:solidFill>
              </a:rPr>
              <a:t>Sum of Squares Error</a:t>
            </a:r>
          </a:p>
          <a:p>
            <a:pPr marL="287338" indent="-287338" defTabSz="914400" eaLnBrk="1" hangingPunct="1">
              <a:spcBef>
                <a:spcPct val="10000"/>
              </a:spcBef>
              <a:buClr>
                <a:schemeClr val="hlink"/>
              </a:buClr>
              <a:buSzTx/>
              <a:buFont typeface="Wingdings" pitchFamily="2" charset="2"/>
              <a:buChar char="§"/>
            </a:pPr>
            <a:r>
              <a:rPr lang="en-US" altLang="en-US" sz="2000" smtClean="0">
                <a:solidFill>
                  <a:schemeClr val="tx2"/>
                </a:solidFill>
              </a:rPr>
              <a:t>Sum of Squares Unexplained</a:t>
            </a:r>
          </a:p>
          <a:p>
            <a:pPr marL="287338" indent="-287338" defTabSz="914400" eaLnBrk="1" hangingPunct="1">
              <a:spcBef>
                <a:spcPct val="10000"/>
              </a:spcBef>
              <a:buClr>
                <a:schemeClr val="hlink"/>
              </a:buClr>
              <a:buSzTx/>
              <a:buFont typeface="Wingdings" pitchFamily="2" charset="2"/>
              <a:buChar char="§"/>
            </a:pPr>
            <a:r>
              <a:rPr lang="en-US" altLang="en-US" sz="2000" smtClean="0">
                <a:solidFill>
                  <a:schemeClr val="tx2"/>
                </a:solidFill>
              </a:rPr>
              <a:t>Within-Group Variation</a:t>
            </a:r>
          </a:p>
        </p:txBody>
      </p:sp>
      <p:sp>
        <p:nvSpPr>
          <p:cNvPr id="39946" name="Rectangle 10"/>
          <p:cNvSpPr>
            <a:spLocks noChangeArrowheads="1"/>
          </p:cNvSpPr>
          <p:nvPr/>
        </p:nvSpPr>
        <p:spPr bwMode="auto">
          <a:xfrm>
            <a:off x="533400" y="4267200"/>
            <a:ext cx="3733800" cy="1676400"/>
          </a:xfrm>
          <a:prstGeom prst="rect">
            <a:avLst/>
          </a:prstGeom>
          <a:solidFill>
            <a:srgbClr val="FDE0BD"/>
          </a:solidFill>
          <a:ln w="9525">
            <a:solidFill>
              <a:schemeClr val="tx1"/>
            </a:solidFill>
            <a:miter lim="800000"/>
            <a:headEnd/>
            <a:tailEnd/>
          </a:ln>
        </p:spPr>
        <p:txBody>
          <a:bodyPr lIns="90488" tIns="44450" rIns="90488" bIns="44450"/>
          <a:lstStyle>
            <a:lvl1pPr marL="287338" indent="-287338"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lgn="ctr" eaLnBrk="1" hangingPunct="1">
              <a:spcBef>
                <a:spcPct val="10000"/>
              </a:spcBef>
              <a:buClr>
                <a:schemeClr val="hlink"/>
              </a:buClr>
              <a:buSzTx/>
              <a:buFont typeface="Wingdings" pitchFamily="2" charset="2"/>
              <a:buNone/>
            </a:pPr>
            <a:r>
              <a:rPr lang="en-US" altLang="en-US" sz="1800"/>
              <a:t>Commonly referred to as:</a:t>
            </a:r>
          </a:p>
          <a:p>
            <a:pPr eaLnBrk="1" hangingPunct="1">
              <a:spcBef>
                <a:spcPct val="10000"/>
              </a:spcBef>
              <a:buClr>
                <a:schemeClr val="hlink"/>
              </a:buClr>
              <a:buSzTx/>
              <a:buFont typeface="Wingdings" pitchFamily="2" charset="2"/>
              <a:buChar char="§"/>
            </a:pPr>
            <a:r>
              <a:rPr lang="en-US" altLang="en-US" sz="1800">
                <a:solidFill>
                  <a:schemeClr val="tx2"/>
                </a:solidFill>
              </a:rPr>
              <a:t>Sum of Squares Between </a:t>
            </a:r>
          </a:p>
          <a:p>
            <a:pPr eaLnBrk="1" hangingPunct="1">
              <a:spcBef>
                <a:spcPct val="10000"/>
              </a:spcBef>
              <a:buClr>
                <a:schemeClr val="hlink"/>
              </a:buClr>
              <a:buSzTx/>
              <a:buFont typeface="Wingdings" pitchFamily="2" charset="2"/>
              <a:buChar char="§"/>
            </a:pPr>
            <a:r>
              <a:rPr lang="en-US" altLang="en-US" sz="1800">
                <a:solidFill>
                  <a:schemeClr val="tx2"/>
                </a:solidFill>
              </a:rPr>
              <a:t>Sum of Squares Among</a:t>
            </a:r>
          </a:p>
          <a:p>
            <a:pPr eaLnBrk="1" hangingPunct="1">
              <a:spcBef>
                <a:spcPct val="10000"/>
              </a:spcBef>
              <a:buClr>
                <a:schemeClr val="hlink"/>
              </a:buClr>
              <a:buSzTx/>
              <a:buFont typeface="Wingdings" pitchFamily="2" charset="2"/>
              <a:buChar char="§"/>
            </a:pPr>
            <a:r>
              <a:rPr lang="en-US" altLang="en-US" sz="1800">
                <a:solidFill>
                  <a:schemeClr val="tx2"/>
                </a:solidFill>
              </a:rPr>
              <a:t>Sum of Squares Explained</a:t>
            </a:r>
          </a:p>
          <a:p>
            <a:pPr eaLnBrk="1" hangingPunct="1">
              <a:spcBef>
                <a:spcPct val="10000"/>
              </a:spcBef>
              <a:buClr>
                <a:schemeClr val="hlink"/>
              </a:buClr>
              <a:buSzTx/>
              <a:buFont typeface="Wingdings" pitchFamily="2" charset="2"/>
              <a:buChar char="§"/>
            </a:pPr>
            <a:r>
              <a:rPr lang="en-US" altLang="en-US" sz="1800">
                <a:solidFill>
                  <a:schemeClr val="tx2"/>
                </a:solidFill>
              </a:rPr>
              <a:t>Among Groups Variation</a:t>
            </a:r>
          </a:p>
        </p:txBody>
      </p:sp>
      <p:sp>
        <p:nvSpPr>
          <p:cNvPr id="39947" name="Rectangle 11"/>
          <p:cNvSpPr>
            <a:spLocks noChangeArrowheads="1"/>
          </p:cNvSpPr>
          <p:nvPr/>
        </p:nvSpPr>
        <p:spPr bwMode="auto">
          <a:xfrm>
            <a:off x="382588" y="3187700"/>
            <a:ext cx="8350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4000"/>
              <a:t>=</a:t>
            </a:r>
          </a:p>
        </p:txBody>
      </p:sp>
      <p:sp>
        <p:nvSpPr>
          <p:cNvPr id="39948" name="Rectangle 12"/>
          <p:cNvSpPr>
            <a:spLocks noChangeArrowheads="1"/>
          </p:cNvSpPr>
          <p:nvPr/>
        </p:nvSpPr>
        <p:spPr bwMode="auto">
          <a:xfrm>
            <a:off x="4343400" y="3048000"/>
            <a:ext cx="8350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4000"/>
              <a:t>+</a:t>
            </a:r>
          </a:p>
        </p:txBody>
      </p:sp>
      <p:sp>
        <p:nvSpPr>
          <p:cNvPr id="39949" name="Text Box 13"/>
          <p:cNvSpPr txBox="1">
            <a:spLocks noChangeArrowheads="1"/>
          </p:cNvSpPr>
          <p:nvPr/>
        </p:nvSpPr>
        <p:spPr bwMode="auto">
          <a:xfrm>
            <a:off x="5257800" y="22098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50000"/>
              </a:spcBef>
              <a:buClrTx/>
              <a:buSzTx/>
              <a:buFontTx/>
              <a:buNone/>
            </a:pPr>
            <a:r>
              <a:rPr lang="en-US" altLang="en-US" sz="2000"/>
              <a:t>d.f. = n </a:t>
            </a:r>
            <a:r>
              <a:rPr lang="en-US" altLang="en-US" sz="2000">
                <a:cs typeface="Arial" charset="0"/>
              </a:rPr>
              <a:t>– 1</a:t>
            </a:r>
          </a:p>
        </p:txBody>
      </p:sp>
      <p:sp>
        <p:nvSpPr>
          <p:cNvPr id="39950" name="Text Box 14"/>
          <p:cNvSpPr txBox="1">
            <a:spLocks noChangeArrowheads="1"/>
          </p:cNvSpPr>
          <p:nvPr/>
        </p:nvSpPr>
        <p:spPr bwMode="auto">
          <a:xfrm>
            <a:off x="2895600" y="37338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50000"/>
              </a:spcBef>
              <a:buClrTx/>
              <a:buSzTx/>
              <a:buFontTx/>
              <a:buNone/>
            </a:pPr>
            <a:r>
              <a:rPr lang="en-US" altLang="en-US" sz="2000"/>
              <a:t>d.f. = k </a:t>
            </a:r>
            <a:r>
              <a:rPr lang="en-US" altLang="en-US" sz="2000">
                <a:cs typeface="Arial" charset="0"/>
              </a:rPr>
              <a:t>– 1</a:t>
            </a:r>
          </a:p>
        </p:txBody>
      </p:sp>
      <p:sp>
        <p:nvSpPr>
          <p:cNvPr id="39951" name="Text Box 15"/>
          <p:cNvSpPr txBox="1">
            <a:spLocks noChangeArrowheads="1"/>
          </p:cNvSpPr>
          <p:nvPr/>
        </p:nvSpPr>
        <p:spPr bwMode="auto">
          <a:xfrm>
            <a:off x="7543800" y="37338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50000"/>
              </a:spcBef>
              <a:buClrTx/>
              <a:buSzTx/>
              <a:buFontTx/>
              <a:buNone/>
            </a:pPr>
            <a:r>
              <a:rPr lang="en-US" altLang="en-US" sz="2000"/>
              <a:t>d.f. = n </a:t>
            </a:r>
            <a:r>
              <a:rPr lang="en-US" altLang="en-US" sz="2000">
                <a:cs typeface="Arial" charset="0"/>
              </a:rPr>
              <a:t>– k</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1447800" y="1600200"/>
            <a:ext cx="1828800" cy="609600"/>
          </a:xfrm>
          <a:prstGeom prst="rect">
            <a:avLst/>
          </a:prstGeom>
          <a:solidFill>
            <a:srgbClr val="FDE0BD"/>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endParaRPr lang="en-US" altLang="en-US" sz="2400"/>
          </a:p>
        </p:txBody>
      </p:sp>
      <p:sp>
        <p:nvSpPr>
          <p:cNvPr id="40963" name="Rectangle 3"/>
          <p:cNvSpPr>
            <a:spLocks noGrp="1" noChangeArrowheads="1"/>
          </p:cNvSpPr>
          <p:nvPr>
            <p:ph type="title"/>
          </p:nvPr>
        </p:nvSpPr>
        <p:spPr/>
        <p:txBody>
          <a:bodyPr/>
          <a:lstStyle/>
          <a:p>
            <a:pPr eaLnBrk="1" hangingPunct="1">
              <a:spcBef>
                <a:spcPct val="10000"/>
              </a:spcBef>
              <a:buClr>
                <a:schemeClr val="tx2"/>
              </a:buClr>
              <a:buSzPct val="75000"/>
              <a:buFont typeface="Wingdings" pitchFamily="2" charset="2"/>
              <a:buNone/>
            </a:pPr>
            <a:r>
              <a:rPr lang="en-US" altLang="en-US" smtClean="0"/>
              <a:t>Total Sum of Squares</a:t>
            </a:r>
          </a:p>
        </p:txBody>
      </p:sp>
      <p:graphicFrame>
        <p:nvGraphicFramePr>
          <p:cNvPr id="40964" name="Object 4"/>
          <p:cNvGraphicFramePr>
            <a:graphicFrameLocks noChangeAspect="1"/>
          </p:cNvGraphicFramePr>
          <p:nvPr/>
        </p:nvGraphicFramePr>
        <p:xfrm>
          <a:off x="2895600" y="2286000"/>
          <a:ext cx="3581400" cy="1076325"/>
        </p:xfrm>
        <a:graphic>
          <a:graphicData uri="http://schemas.openxmlformats.org/presentationml/2006/ole">
            <mc:AlternateContent xmlns:mc="http://schemas.openxmlformats.org/markup-compatibility/2006">
              <mc:Choice xmlns:v="urn:schemas-microsoft-com:vml" Requires="v">
                <p:oleObj spid="_x0000_s40970" name="Equation" r:id="rId4" imgW="1689100" imgH="508000" progId="Equation.DSMT4">
                  <p:embed/>
                </p:oleObj>
              </mc:Choice>
              <mc:Fallback>
                <p:oleObj name="Equation" r:id="rId4" imgW="1689100" imgH="5080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2286000"/>
                        <a:ext cx="3581400" cy="1076325"/>
                      </a:xfrm>
                      <a:prstGeom prst="rect">
                        <a:avLst/>
                      </a:prstGeom>
                      <a:solidFill>
                        <a:srgbClr val="FDE0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65" name="Text Box 5"/>
          <p:cNvSpPr txBox="1">
            <a:spLocks noChangeArrowheads="1"/>
          </p:cNvSpPr>
          <p:nvPr/>
        </p:nvSpPr>
        <p:spPr bwMode="auto">
          <a:xfrm>
            <a:off x="1219200" y="3352800"/>
            <a:ext cx="7620000" cy="298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50000"/>
              </a:spcBef>
              <a:buClrTx/>
              <a:buSzTx/>
              <a:buFontTx/>
              <a:buNone/>
            </a:pPr>
            <a:r>
              <a:rPr lang="en-US" altLang="en-US" sz="2000"/>
              <a:t>Where:</a:t>
            </a:r>
          </a:p>
          <a:p>
            <a:pPr eaLnBrk="1" hangingPunct="1">
              <a:lnSpc>
                <a:spcPct val="90000"/>
              </a:lnSpc>
              <a:spcBef>
                <a:spcPct val="50000"/>
              </a:spcBef>
              <a:buClrTx/>
              <a:buSzTx/>
              <a:buFontTx/>
              <a:buNone/>
            </a:pPr>
            <a:r>
              <a:rPr lang="en-US" altLang="en-US" sz="2000"/>
              <a:t>	Total </a:t>
            </a:r>
            <a:r>
              <a:rPr lang="en-US" altLang="en-US" sz="2400"/>
              <a:t>SS = Total sum of squares</a:t>
            </a:r>
          </a:p>
          <a:p>
            <a:pPr eaLnBrk="1" hangingPunct="1">
              <a:lnSpc>
                <a:spcPct val="90000"/>
              </a:lnSpc>
              <a:spcBef>
                <a:spcPct val="50000"/>
              </a:spcBef>
              <a:buClrTx/>
              <a:buSzTx/>
              <a:buFontTx/>
              <a:buNone/>
            </a:pPr>
            <a:r>
              <a:rPr lang="en-US" altLang="en-US" sz="2400"/>
              <a:t>	k = number of groups (levels or treatments)</a:t>
            </a:r>
          </a:p>
          <a:p>
            <a:pPr eaLnBrk="1" hangingPunct="1">
              <a:lnSpc>
                <a:spcPct val="90000"/>
              </a:lnSpc>
              <a:spcBef>
                <a:spcPct val="50000"/>
              </a:spcBef>
              <a:buClrTx/>
              <a:buSzTx/>
              <a:buFontTx/>
              <a:buNone/>
            </a:pPr>
            <a:r>
              <a:rPr lang="en-US" altLang="en-US" sz="2400"/>
              <a:t>	n</a:t>
            </a:r>
            <a:r>
              <a:rPr lang="en-US" altLang="en-US" sz="2400" baseline="-25000"/>
              <a:t>j</a:t>
            </a:r>
            <a:r>
              <a:rPr lang="en-US" altLang="en-US" sz="2400"/>
              <a:t> = number of observations in group j</a:t>
            </a:r>
          </a:p>
          <a:p>
            <a:pPr eaLnBrk="1" hangingPunct="1">
              <a:lnSpc>
                <a:spcPct val="90000"/>
              </a:lnSpc>
              <a:spcBef>
                <a:spcPct val="50000"/>
              </a:spcBef>
              <a:buClrTx/>
              <a:buSzTx/>
              <a:buFontTx/>
              <a:buNone/>
            </a:pPr>
            <a:r>
              <a:rPr lang="en-US" altLang="en-US" sz="2400"/>
              <a:t>	y</a:t>
            </a:r>
            <a:r>
              <a:rPr lang="en-US" altLang="en-US" sz="2400" baseline="-25000"/>
              <a:t>ij</a:t>
            </a:r>
            <a:r>
              <a:rPr lang="en-US" altLang="en-US" sz="2400"/>
              <a:t> = i</a:t>
            </a:r>
            <a:r>
              <a:rPr lang="en-US" altLang="en-US" sz="2400" baseline="30000"/>
              <a:t>th</a:t>
            </a:r>
            <a:r>
              <a:rPr lang="en-US" altLang="en-US" sz="2400"/>
              <a:t> observation from group j</a:t>
            </a:r>
          </a:p>
          <a:p>
            <a:pPr eaLnBrk="1" hangingPunct="1">
              <a:spcBef>
                <a:spcPct val="50000"/>
              </a:spcBef>
              <a:buClrTx/>
              <a:buSzTx/>
              <a:buFontTx/>
              <a:buNone/>
            </a:pPr>
            <a:r>
              <a:rPr lang="en-US" altLang="en-US" sz="2400"/>
              <a:t>	</a:t>
            </a:r>
            <a:r>
              <a:rPr lang="en-US" altLang="en-US" sz="1000"/>
              <a:t> </a:t>
            </a:r>
            <a:r>
              <a:rPr lang="en-US" altLang="en-US" sz="2400"/>
              <a:t>    = grand mean (mean of all data values)</a:t>
            </a:r>
          </a:p>
        </p:txBody>
      </p:sp>
      <p:graphicFrame>
        <p:nvGraphicFramePr>
          <p:cNvPr id="40966" name="Object 6"/>
          <p:cNvGraphicFramePr>
            <a:graphicFrameLocks noChangeAspect="1"/>
          </p:cNvGraphicFramePr>
          <p:nvPr/>
        </p:nvGraphicFramePr>
        <p:xfrm>
          <a:off x="2209800" y="5867400"/>
          <a:ext cx="384175" cy="482600"/>
        </p:xfrm>
        <a:graphic>
          <a:graphicData uri="http://schemas.openxmlformats.org/presentationml/2006/ole">
            <mc:AlternateContent xmlns:mc="http://schemas.openxmlformats.org/markup-compatibility/2006">
              <mc:Choice xmlns:v="urn:schemas-microsoft-com:vml" Requires="v">
                <p:oleObj spid="_x0000_s40971" name="Equation" r:id="rId6" imgW="139700" imgH="241300" progId="Equation.DSMT4">
                  <p:embed/>
                </p:oleObj>
              </mc:Choice>
              <mc:Fallback>
                <p:oleObj name="Equation" r:id="rId6" imgW="139700" imgH="24130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9800" y="5867400"/>
                        <a:ext cx="384175"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67" name="Rectangle 7"/>
          <p:cNvSpPr>
            <a:spLocks noChangeArrowheads="1"/>
          </p:cNvSpPr>
          <p:nvPr/>
        </p:nvSpPr>
        <p:spPr bwMode="auto">
          <a:xfrm>
            <a:off x="1600200" y="1600200"/>
            <a:ext cx="6705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r>
              <a:rPr lang="en-US" altLang="en-US" sz="3200"/>
              <a:t>Total SS = Between SS + Within SS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spcBef>
                <a:spcPct val="10000"/>
              </a:spcBef>
              <a:buClr>
                <a:schemeClr val="tx2"/>
              </a:buClr>
              <a:buSzPct val="75000"/>
              <a:buFont typeface="Wingdings" pitchFamily="2" charset="2"/>
              <a:buNone/>
            </a:pPr>
            <a:r>
              <a:rPr lang="en-US" altLang="en-US" smtClean="0"/>
              <a:t>Total Variation</a:t>
            </a:r>
          </a:p>
        </p:txBody>
      </p:sp>
      <p:graphicFrame>
        <p:nvGraphicFramePr>
          <p:cNvPr id="41987" name="Object 4">
            <a:hlinkClick r:id="" action="ppaction://ole?verb=0"/>
          </p:cNvPr>
          <p:cNvGraphicFramePr>
            <a:graphicFrameLocks/>
          </p:cNvGraphicFramePr>
          <p:nvPr/>
        </p:nvGraphicFramePr>
        <p:xfrm>
          <a:off x="987425" y="3135313"/>
          <a:ext cx="6538913" cy="3059112"/>
        </p:xfrm>
        <a:graphic>
          <a:graphicData uri="http://schemas.openxmlformats.org/presentationml/2006/ole">
            <mc:AlternateContent xmlns:mc="http://schemas.openxmlformats.org/markup-compatibility/2006">
              <mc:Choice xmlns:v="urn:schemas-microsoft-com:vml" Requires="v">
                <p:oleObj spid="_x0000_s41993" name="VISIO" r:id="rId4" imgW="3809955" imgH="1981260" progId="Visio.Drawing.5">
                  <p:embed/>
                </p:oleObj>
              </mc:Choice>
              <mc:Fallback>
                <p:oleObj name="VISIO" r:id="rId4" imgW="3809955" imgH="1981260" progId="Visio.Drawing.5">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425" y="3135313"/>
                        <a:ext cx="6538913" cy="305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88" name="Object 6"/>
          <p:cNvGraphicFramePr>
            <a:graphicFrameLocks noChangeAspect="1"/>
          </p:cNvGraphicFramePr>
          <p:nvPr/>
        </p:nvGraphicFramePr>
        <p:xfrm>
          <a:off x="1422400" y="2043113"/>
          <a:ext cx="6223000" cy="582612"/>
        </p:xfrm>
        <a:graphic>
          <a:graphicData uri="http://schemas.openxmlformats.org/presentationml/2006/ole">
            <mc:AlternateContent xmlns:mc="http://schemas.openxmlformats.org/markup-compatibility/2006">
              <mc:Choice xmlns:v="urn:schemas-microsoft-com:vml" Requires="v">
                <p:oleObj spid="_x0000_s41994" name="Equation" r:id="rId6" imgW="3136900" imgH="292100" progId="Equation.DSMT4">
                  <p:embed/>
                </p:oleObj>
              </mc:Choice>
              <mc:Fallback>
                <p:oleObj name="Equation" r:id="rId6" imgW="3136900" imgH="29210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2400" y="2043113"/>
                        <a:ext cx="6223000" cy="582612"/>
                      </a:xfrm>
                      <a:prstGeom prst="rect">
                        <a:avLst/>
                      </a:prstGeom>
                      <a:solidFill>
                        <a:srgbClr val="FDE0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89" name="Object 10"/>
          <p:cNvGraphicFramePr>
            <a:graphicFrameLocks noGrp="1" noChangeAspect="1"/>
          </p:cNvGraphicFramePr>
          <p:nvPr>
            <p:ph idx="1"/>
          </p:nvPr>
        </p:nvGraphicFramePr>
        <p:xfrm>
          <a:off x="7315200" y="4114800"/>
          <a:ext cx="349250" cy="603250"/>
        </p:xfrm>
        <a:graphic>
          <a:graphicData uri="http://schemas.openxmlformats.org/presentationml/2006/ole">
            <mc:AlternateContent xmlns:mc="http://schemas.openxmlformats.org/markup-compatibility/2006">
              <mc:Choice xmlns:v="urn:schemas-microsoft-com:vml" Requires="v">
                <p:oleObj spid="_x0000_s41995" name="Equation" r:id="rId8" imgW="139700" imgH="241300" progId="Equation.DSMT4">
                  <p:embed/>
                </p:oleObj>
              </mc:Choice>
              <mc:Fallback>
                <p:oleObj name="Equation" r:id="rId8" imgW="139700" imgH="241300" progId="Equation.DSMT4">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5200" y="4114800"/>
                        <a:ext cx="349250"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sz="quarter"/>
          </p:nvPr>
        </p:nvSpPr>
        <p:spPr/>
        <p:txBody>
          <a:bodyPr/>
          <a:lstStyle/>
          <a:p>
            <a:pPr eaLnBrk="1" hangingPunct="1">
              <a:spcBef>
                <a:spcPct val="10000"/>
              </a:spcBef>
              <a:buClr>
                <a:schemeClr val="tx2"/>
              </a:buClr>
              <a:buSzPct val="75000"/>
              <a:buFont typeface="Wingdings" pitchFamily="2" charset="2"/>
              <a:buNone/>
            </a:pPr>
            <a:r>
              <a:rPr lang="en-US" altLang="en-US" smtClean="0"/>
              <a:t>Between-Group Variation</a:t>
            </a:r>
          </a:p>
        </p:txBody>
      </p:sp>
      <p:graphicFrame>
        <p:nvGraphicFramePr>
          <p:cNvPr id="43011" name="Object 11"/>
          <p:cNvGraphicFramePr>
            <a:graphicFrameLocks noGrp="1" noChangeAspect="1"/>
          </p:cNvGraphicFramePr>
          <p:nvPr>
            <p:ph sz="quarter" idx="1"/>
          </p:nvPr>
        </p:nvGraphicFramePr>
        <p:xfrm>
          <a:off x="3733800" y="4572000"/>
          <a:ext cx="363538" cy="533400"/>
        </p:xfrm>
        <a:graphic>
          <a:graphicData uri="http://schemas.openxmlformats.org/presentationml/2006/ole">
            <mc:AlternateContent xmlns:mc="http://schemas.openxmlformats.org/markup-compatibility/2006">
              <mc:Choice xmlns:v="urn:schemas-microsoft-com:vml" Requires="v">
                <p:oleObj spid="_x0000_s43078" name="Equation" r:id="rId4" imgW="165100" imgH="241300" progId="Equation.DSMT4">
                  <p:embed/>
                </p:oleObj>
              </mc:Choice>
              <mc:Fallback>
                <p:oleObj name="Equation" r:id="rId4" imgW="165100" imgH="241300" progId="Equation.DSMT4">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4572000"/>
                        <a:ext cx="363538"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12" name="Freeform 19"/>
          <p:cNvSpPr>
            <a:spLocks/>
          </p:cNvSpPr>
          <p:nvPr/>
        </p:nvSpPr>
        <p:spPr bwMode="auto">
          <a:xfrm>
            <a:off x="3079750" y="4540250"/>
            <a:ext cx="390525" cy="338138"/>
          </a:xfrm>
          <a:custGeom>
            <a:avLst/>
            <a:gdLst>
              <a:gd name="T0" fmla="*/ 2147483647 w 246"/>
              <a:gd name="T1" fmla="*/ 0 h 213"/>
              <a:gd name="T2" fmla="*/ 2147483647 w 246"/>
              <a:gd name="T3" fmla="*/ 2147483647 h 213"/>
              <a:gd name="T4" fmla="*/ 0 w 246"/>
              <a:gd name="T5" fmla="*/ 2147483647 h 213"/>
              <a:gd name="T6" fmla="*/ 0 60000 65536"/>
              <a:gd name="T7" fmla="*/ 0 60000 65536"/>
              <a:gd name="T8" fmla="*/ 0 60000 65536"/>
              <a:gd name="T9" fmla="*/ 0 w 246"/>
              <a:gd name="T10" fmla="*/ 0 h 213"/>
              <a:gd name="T11" fmla="*/ 246 w 246"/>
              <a:gd name="T12" fmla="*/ 213 h 213"/>
            </a:gdLst>
            <a:ahLst/>
            <a:cxnLst>
              <a:cxn ang="T6">
                <a:pos x="T0" y="T1"/>
              </a:cxn>
              <a:cxn ang="T7">
                <a:pos x="T2" y="T3"/>
              </a:cxn>
              <a:cxn ang="T8">
                <a:pos x="T4" y="T5"/>
              </a:cxn>
            </a:cxnLst>
            <a:rect l="T9" t="T10" r="T11" b="T12"/>
            <a:pathLst>
              <a:path w="246" h="213">
                <a:moveTo>
                  <a:pt x="246" y="0"/>
                </a:moveTo>
                <a:lnTo>
                  <a:pt x="246" y="213"/>
                </a:lnTo>
                <a:lnTo>
                  <a:pt x="0" y="213"/>
                </a:lnTo>
              </a:path>
            </a:pathLst>
          </a:custGeom>
          <a:noFill/>
          <a:ln w="476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13" name="Freeform 20"/>
          <p:cNvSpPr>
            <a:spLocks/>
          </p:cNvSpPr>
          <p:nvPr/>
        </p:nvSpPr>
        <p:spPr bwMode="auto">
          <a:xfrm>
            <a:off x="3403600" y="4400550"/>
            <a:ext cx="171450" cy="158750"/>
          </a:xfrm>
          <a:custGeom>
            <a:avLst/>
            <a:gdLst>
              <a:gd name="T0" fmla="*/ 2147483647 w 108"/>
              <a:gd name="T1" fmla="*/ 2147483647 h 100"/>
              <a:gd name="T2" fmla="*/ 2147483647 w 108"/>
              <a:gd name="T3" fmla="*/ 0 h 100"/>
              <a:gd name="T4" fmla="*/ 0 w 108"/>
              <a:gd name="T5" fmla="*/ 2147483647 h 100"/>
              <a:gd name="T6" fmla="*/ 2147483647 w 108"/>
              <a:gd name="T7" fmla="*/ 2147483647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100"/>
                </a:moveTo>
                <a:lnTo>
                  <a:pt x="56" y="0"/>
                </a:lnTo>
                <a:lnTo>
                  <a:pt x="0" y="100"/>
                </a:lnTo>
                <a:lnTo>
                  <a:pt x="108"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14" name="Freeform 21"/>
          <p:cNvSpPr>
            <a:spLocks/>
          </p:cNvSpPr>
          <p:nvPr/>
        </p:nvSpPr>
        <p:spPr bwMode="auto">
          <a:xfrm>
            <a:off x="5094288" y="4429125"/>
            <a:ext cx="173037" cy="158750"/>
          </a:xfrm>
          <a:custGeom>
            <a:avLst/>
            <a:gdLst>
              <a:gd name="T0" fmla="*/ 2147483647 w 109"/>
              <a:gd name="T1" fmla="*/ 2147483647 h 100"/>
              <a:gd name="T2" fmla="*/ 2147483647 w 109"/>
              <a:gd name="T3" fmla="*/ 0 h 100"/>
              <a:gd name="T4" fmla="*/ 0 w 109"/>
              <a:gd name="T5" fmla="*/ 2147483647 h 100"/>
              <a:gd name="T6" fmla="*/ 2147483647 w 109"/>
              <a:gd name="T7" fmla="*/ 2147483647 h 100"/>
              <a:gd name="T8" fmla="*/ 0 60000 65536"/>
              <a:gd name="T9" fmla="*/ 0 60000 65536"/>
              <a:gd name="T10" fmla="*/ 0 60000 65536"/>
              <a:gd name="T11" fmla="*/ 0 60000 65536"/>
              <a:gd name="T12" fmla="*/ 0 w 109"/>
              <a:gd name="T13" fmla="*/ 0 h 100"/>
              <a:gd name="T14" fmla="*/ 109 w 109"/>
              <a:gd name="T15" fmla="*/ 100 h 100"/>
            </a:gdLst>
            <a:ahLst/>
            <a:cxnLst>
              <a:cxn ang="T8">
                <a:pos x="T0" y="T1"/>
              </a:cxn>
              <a:cxn ang="T9">
                <a:pos x="T2" y="T3"/>
              </a:cxn>
              <a:cxn ang="T10">
                <a:pos x="T4" y="T5"/>
              </a:cxn>
              <a:cxn ang="T11">
                <a:pos x="T6" y="T7"/>
              </a:cxn>
            </a:cxnLst>
            <a:rect l="T12" t="T13" r="T14" b="T15"/>
            <a:pathLst>
              <a:path w="109" h="100">
                <a:moveTo>
                  <a:pt x="109" y="100"/>
                </a:moveTo>
                <a:lnTo>
                  <a:pt x="53" y="0"/>
                </a:lnTo>
                <a:lnTo>
                  <a:pt x="0" y="100"/>
                </a:lnTo>
                <a:lnTo>
                  <a:pt x="109"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15" name="Freeform 22"/>
          <p:cNvSpPr>
            <a:spLocks/>
          </p:cNvSpPr>
          <p:nvPr/>
        </p:nvSpPr>
        <p:spPr bwMode="auto">
          <a:xfrm>
            <a:off x="4745038" y="4568825"/>
            <a:ext cx="412750" cy="68263"/>
          </a:xfrm>
          <a:custGeom>
            <a:avLst/>
            <a:gdLst>
              <a:gd name="T0" fmla="*/ 2147483647 w 260"/>
              <a:gd name="T1" fmla="*/ 0 h 43"/>
              <a:gd name="T2" fmla="*/ 2147483647 w 260"/>
              <a:gd name="T3" fmla="*/ 2147483647 h 43"/>
              <a:gd name="T4" fmla="*/ 0 w 260"/>
              <a:gd name="T5" fmla="*/ 2147483647 h 43"/>
              <a:gd name="T6" fmla="*/ 0 60000 65536"/>
              <a:gd name="T7" fmla="*/ 0 60000 65536"/>
              <a:gd name="T8" fmla="*/ 0 60000 65536"/>
              <a:gd name="T9" fmla="*/ 0 w 260"/>
              <a:gd name="T10" fmla="*/ 0 h 43"/>
              <a:gd name="T11" fmla="*/ 260 w 260"/>
              <a:gd name="T12" fmla="*/ 43 h 43"/>
            </a:gdLst>
            <a:ahLst/>
            <a:cxnLst>
              <a:cxn ang="T6">
                <a:pos x="T0" y="T1"/>
              </a:cxn>
              <a:cxn ang="T7">
                <a:pos x="T2" y="T3"/>
              </a:cxn>
              <a:cxn ang="T8">
                <a:pos x="T4" y="T5"/>
              </a:cxn>
            </a:cxnLst>
            <a:rect l="T9" t="T10" r="T11" b="T12"/>
            <a:pathLst>
              <a:path w="260" h="43">
                <a:moveTo>
                  <a:pt x="260" y="0"/>
                </a:moveTo>
                <a:lnTo>
                  <a:pt x="260" y="43"/>
                </a:lnTo>
                <a:lnTo>
                  <a:pt x="0" y="43"/>
                </a:lnTo>
              </a:path>
            </a:pathLst>
          </a:custGeom>
          <a:noFill/>
          <a:ln w="476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16" name="Freeform 23"/>
          <p:cNvSpPr>
            <a:spLocks/>
          </p:cNvSpPr>
          <p:nvPr/>
        </p:nvSpPr>
        <p:spPr bwMode="auto">
          <a:xfrm>
            <a:off x="6330950" y="4138613"/>
            <a:ext cx="344488" cy="68262"/>
          </a:xfrm>
          <a:custGeom>
            <a:avLst/>
            <a:gdLst>
              <a:gd name="T0" fmla="*/ 2147483647 w 217"/>
              <a:gd name="T1" fmla="*/ 2147483647 h 43"/>
              <a:gd name="T2" fmla="*/ 2147483647 w 217"/>
              <a:gd name="T3" fmla="*/ 0 h 43"/>
              <a:gd name="T4" fmla="*/ 0 w 217"/>
              <a:gd name="T5" fmla="*/ 0 h 43"/>
              <a:gd name="T6" fmla="*/ 0 60000 65536"/>
              <a:gd name="T7" fmla="*/ 0 60000 65536"/>
              <a:gd name="T8" fmla="*/ 0 60000 65536"/>
              <a:gd name="T9" fmla="*/ 0 w 217"/>
              <a:gd name="T10" fmla="*/ 0 h 43"/>
              <a:gd name="T11" fmla="*/ 217 w 217"/>
              <a:gd name="T12" fmla="*/ 43 h 43"/>
            </a:gdLst>
            <a:ahLst/>
            <a:cxnLst>
              <a:cxn ang="T6">
                <a:pos x="T0" y="T1"/>
              </a:cxn>
              <a:cxn ang="T7">
                <a:pos x="T2" y="T3"/>
              </a:cxn>
              <a:cxn ang="T8">
                <a:pos x="T4" y="T5"/>
              </a:cxn>
            </a:cxnLst>
            <a:rect l="T9" t="T10" r="T11" b="T12"/>
            <a:pathLst>
              <a:path w="217" h="43">
                <a:moveTo>
                  <a:pt x="217" y="43"/>
                </a:moveTo>
                <a:lnTo>
                  <a:pt x="217" y="0"/>
                </a:lnTo>
                <a:lnTo>
                  <a:pt x="0" y="0"/>
                </a:lnTo>
              </a:path>
            </a:pathLst>
          </a:custGeom>
          <a:noFill/>
          <a:ln w="476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17" name="Freeform 24"/>
          <p:cNvSpPr>
            <a:spLocks/>
          </p:cNvSpPr>
          <p:nvPr/>
        </p:nvSpPr>
        <p:spPr bwMode="auto">
          <a:xfrm>
            <a:off x="6613525" y="4225925"/>
            <a:ext cx="171450" cy="158750"/>
          </a:xfrm>
          <a:custGeom>
            <a:avLst/>
            <a:gdLst>
              <a:gd name="T0" fmla="*/ 0 w 108"/>
              <a:gd name="T1" fmla="*/ 0 h 100"/>
              <a:gd name="T2" fmla="*/ 2147483647 w 108"/>
              <a:gd name="T3" fmla="*/ 2147483647 h 100"/>
              <a:gd name="T4" fmla="*/ 2147483647 w 108"/>
              <a:gd name="T5" fmla="*/ 0 h 100"/>
              <a:gd name="T6" fmla="*/ 0 w 108"/>
              <a:gd name="T7" fmla="*/ 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0" y="0"/>
                </a:moveTo>
                <a:lnTo>
                  <a:pt x="53" y="100"/>
                </a:lnTo>
                <a:lnTo>
                  <a:pt x="10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18" name="Freeform 25"/>
          <p:cNvSpPr>
            <a:spLocks/>
          </p:cNvSpPr>
          <p:nvPr/>
        </p:nvSpPr>
        <p:spPr bwMode="auto">
          <a:xfrm>
            <a:off x="2286000" y="3554413"/>
            <a:ext cx="5005388" cy="2266950"/>
          </a:xfrm>
          <a:custGeom>
            <a:avLst/>
            <a:gdLst>
              <a:gd name="T0" fmla="*/ 0 w 3153"/>
              <a:gd name="T1" fmla="*/ 0 h 1428"/>
              <a:gd name="T2" fmla="*/ 0 w 3153"/>
              <a:gd name="T3" fmla="*/ 2147483647 h 1428"/>
              <a:gd name="T4" fmla="*/ 2147483647 w 3153"/>
              <a:gd name="T5" fmla="*/ 2147483647 h 1428"/>
              <a:gd name="T6" fmla="*/ 0 60000 65536"/>
              <a:gd name="T7" fmla="*/ 0 60000 65536"/>
              <a:gd name="T8" fmla="*/ 0 60000 65536"/>
              <a:gd name="T9" fmla="*/ 0 w 3153"/>
              <a:gd name="T10" fmla="*/ 0 h 1428"/>
              <a:gd name="T11" fmla="*/ 3153 w 3153"/>
              <a:gd name="T12" fmla="*/ 1428 h 1428"/>
            </a:gdLst>
            <a:ahLst/>
            <a:cxnLst>
              <a:cxn ang="T6">
                <a:pos x="T0" y="T1"/>
              </a:cxn>
              <a:cxn ang="T7">
                <a:pos x="T2" y="T3"/>
              </a:cxn>
              <a:cxn ang="T8">
                <a:pos x="T4" y="T5"/>
              </a:cxn>
            </a:cxnLst>
            <a:rect l="T9" t="T10" r="T11" b="T12"/>
            <a:pathLst>
              <a:path w="3153" h="1428">
                <a:moveTo>
                  <a:pt x="0" y="0"/>
                </a:moveTo>
                <a:lnTo>
                  <a:pt x="0" y="1428"/>
                </a:lnTo>
                <a:lnTo>
                  <a:pt x="3153" y="1428"/>
                </a:lnTo>
              </a:path>
            </a:pathLst>
          </a:custGeom>
          <a:noFill/>
          <a:ln w="682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19" name="Line 26"/>
          <p:cNvSpPr>
            <a:spLocks noChangeShapeType="1"/>
          </p:cNvSpPr>
          <p:nvPr/>
        </p:nvSpPr>
        <p:spPr bwMode="auto">
          <a:xfrm>
            <a:off x="2224088" y="3554413"/>
            <a:ext cx="61912" cy="1587"/>
          </a:xfrm>
          <a:prstGeom prst="line">
            <a:avLst/>
          </a:prstGeom>
          <a:noFill/>
          <a:ln w="682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0" name="Line 27"/>
          <p:cNvSpPr>
            <a:spLocks noChangeShapeType="1"/>
          </p:cNvSpPr>
          <p:nvPr/>
        </p:nvSpPr>
        <p:spPr bwMode="auto">
          <a:xfrm>
            <a:off x="2224088" y="3781425"/>
            <a:ext cx="61912" cy="1588"/>
          </a:xfrm>
          <a:prstGeom prst="line">
            <a:avLst/>
          </a:prstGeom>
          <a:noFill/>
          <a:ln w="682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1" name="Line 28"/>
          <p:cNvSpPr>
            <a:spLocks noChangeShapeType="1"/>
          </p:cNvSpPr>
          <p:nvPr/>
        </p:nvSpPr>
        <p:spPr bwMode="auto">
          <a:xfrm>
            <a:off x="2224088" y="4008438"/>
            <a:ext cx="61912" cy="1587"/>
          </a:xfrm>
          <a:prstGeom prst="line">
            <a:avLst/>
          </a:prstGeom>
          <a:noFill/>
          <a:ln w="682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2" name="Line 29"/>
          <p:cNvSpPr>
            <a:spLocks noChangeShapeType="1"/>
          </p:cNvSpPr>
          <p:nvPr/>
        </p:nvSpPr>
        <p:spPr bwMode="auto">
          <a:xfrm>
            <a:off x="2224088" y="4235450"/>
            <a:ext cx="61912" cy="1588"/>
          </a:xfrm>
          <a:prstGeom prst="line">
            <a:avLst/>
          </a:prstGeom>
          <a:noFill/>
          <a:ln w="682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3" name="Line 30"/>
          <p:cNvSpPr>
            <a:spLocks noChangeShapeType="1"/>
          </p:cNvSpPr>
          <p:nvPr/>
        </p:nvSpPr>
        <p:spPr bwMode="auto">
          <a:xfrm>
            <a:off x="2224088" y="4462463"/>
            <a:ext cx="61912" cy="1587"/>
          </a:xfrm>
          <a:prstGeom prst="line">
            <a:avLst/>
          </a:prstGeom>
          <a:noFill/>
          <a:ln w="682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4" name="Line 31"/>
          <p:cNvSpPr>
            <a:spLocks noChangeShapeType="1"/>
          </p:cNvSpPr>
          <p:nvPr/>
        </p:nvSpPr>
        <p:spPr bwMode="auto">
          <a:xfrm>
            <a:off x="2224088" y="4689475"/>
            <a:ext cx="61912" cy="1588"/>
          </a:xfrm>
          <a:prstGeom prst="line">
            <a:avLst/>
          </a:prstGeom>
          <a:noFill/>
          <a:ln w="682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5" name="Line 32"/>
          <p:cNvSpPr>
            <a:spLocks noChangeShapeType="1"/>
          </p:cNvSpPr>
          <p:nvPr/>
        </p:nvSpPr>
        <p:spPr bwMode="auto">
          <a:xfrm>
            <a:off x="2224088" y="4916488"/>
            <a:ext cx="61912" cy="1587"/>
          </a:xfrm>
          <a:prstGeom prst="line">
            <a:avLst/>
          </a:prstGeom>
          <a:noFill/>
          <a:ln w="682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6" name="Line 33"/>
          <p:cNvSpPr>
            <a:spLocks noChangeShapeType="1"/>
          </p:cNvSpPr>
          <p:nvPr/>
        </p:nvSpPr>
        <p:spPr bwMode="auto">
          <a:xfrm>
            <a:off x="2224088" y="5138738"/>
            <a:ext cx="61912" cy="1587"/>
          </a:xfrm>
          <a:prstGeom prst="line">
            <a:avLst/>
          </a:prstGeom>
          <a:noFill/>
          <a:ln w="682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7" name="Line 34"/>
          <p:cNvSpPr>
            <a:spLocks noChangeShapeType="1"/>
          </p:cNvSpPr>
          <p:nvPr/>
        </p:nvSpPr>
        <p:spPr bwMode="auto">
          <a:xfrm>
            <a:off x="2224088" y="5365750"/>
            <a:ext cx="61912" cy="1588"/>
          </a:xfrm>
          <a:prstGeom prst="line">
            <a:avLst/>
          </a:prstGeom>
          <a:noFill/>
          <a:ln w="682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8" name="Line 35"/>
          <p:cNvSpPr>
            <a:spLocks noChangeShapeType="1"/>
          </p:cNvSpPr>
          <p:nvPr/>
        </p:nvSpPr>
        <p:spPr bwMode="auto">
          <a:xfrm>
            <a:off x="2224088" y="5592763"/>
            <a:ext cx="61912" cy="1587"/>
          </a:xfrm>
          <a:prstGeom prst="line">
            <a:avLst/>
          </a:prstGeom>
          <a:noFill/>
          <a:ln w="682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9" name="Line 36"/>
          <p:cNvSpPr>
            <a:spLocks noChangeShapeType="1"/>
          </p:cNvSpPr>
          <p:nvPr/>
        </p:nvSpPr>
        <p:spPr bwMode="auto">
          <a:xfrm>
            <a:off x="7291388" y="5821363"/>
            <a:ext cx="1587" cy="28575"/>
          </a:xfrm>
          <a:prstGeom prst="line">
            <a:avLst/>
          </a:prstGeom>
          <a:noFill/>
          <a:ln w="682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0" name="Line 37"/>
          <p:cNvSpPr>
            <a:spLocks noChangeShapeType="1"/>
          </p:cNvSpPr>
          <p:nvPr/>
        </p:nvSpPr>
        <p:spPr bwMode="auto">
          <a:xfrm>
            <a:off x="6791325" y="5821363"/>
            <a:ext cx="1588" cy="28575"/>
          </a:xfrm>
          <a:prstGeom prst="line">
            <a:avLst/>
          </a:prstGeom>
          <a:noFill/>
          <a:ln w="682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1" name="Line 38"/>
          <p:cNvSpPr>
            <a:spLocks noChangeShapeType="1"/>
          </p:cNvSpPr>
          <p:nvPr/>
        </p:nvSpPr>
        <p:spPr bwMode="auto">
          <a:xfrm>
            <a:off x="6289675" y="5821363"/>
            <a:ext cx="1588" cy="28575"/>
          </a:xfrm>
          <a:prstGeom prst="line">
            <a:avLst/>
          </a:prstGeom>
          <a:noFill/>
          <a:ln w="682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2" name="Line 39"/>
          <p:cNvSpPr>
            <a:spLocks noChangeShapeType="1"/>
          </p:cNvSpPr>
          <p:nvPr/>
        </p:nvSpPr>
        <p:spPr bwMode="auto">
          <a:xfrm>
            <a:off x="5794375" y="5821363"/>
            <a:ext cx="1588" cy="28575"/>
          </a:xfrm>
          <a:prstGeom prst="line">
            <a:avLst/>
          </a:prstGeom>
          <a:noFill/>
          <a:ln w="682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3" name="Line 40"/>
          <p:cNvSpPr>
            <a:spLocks noChangeShapeType="1"/>
          </p:cNvSpPr>
          <p:nvPr/>
        </p:nvSpPr>
        <p:spPr bwMode="auto">
          <a:xfrm>
            <a:off x="5292725" y="5821363"/>
            <a:ext cx="1588" cy="28575"/>
          </a:xfrm>
          <a:prstGeom prst="line">
            <a:avLst/>
          </a:prstGeom>
          <a:noFill/>
          <a:ln w="682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4" name="Line 41"/>
          <p:cNvSpPr>
            <a:spLocks noChangeShapeType="1"/>
          </p:cNvSpPr>
          <p:nvPr/>
        </p:nvSpPr>
        <p:spPr bwMode="auto">
          <a:xfrm>
            <a:off x="4791075" y="5821363"/>
            <a:ext cx="1588" cy="28575"/>
          </a:xfrm>
          <a:prstGeom prst="line">
            <a:avLst/>
          </a:prstGeom>
          <a:noFill/>
          <a:ln w="682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5" name="Line 42"/>
          <p:cNvSpPr>
            <a:spLocks noChangeShapeType="1"/>
          </p:cNvSpPr>
          <p:nvPr/>
        </p:nvSpPr>
        <p:spPr bwMode="auto">
          <a:xfrm>
            <a:off x="4291013" y="5821363"/>
            <a:ext cx="1587" cy="28575"/>
          </a:xfrm>
          <a:prstGeom prst="line">
            <a:avLst/>
          </a:prstGeom>
          <a:noFill/>
          <a:ln w="682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6" name="Line 43"/>
          <p:cNvSpPr>
            <a:spLocks noChangeShapeType="1"/>
          </p:cNvSpPr>
          <p:nvPr/>
        </p:nvSpPr>
        <p:spPr bwMode="auto">
          <a:xfrm>
            <a:off x="3789363" y="5821363"/>
            <a:ext cx="1587" cy="28575"/>
          </a:xfrm>
          <a:prstGeom prst="line">
            <a:avLst/>
          </a:prstGeom>
          <a:noFill/>
          <a:ln w="682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7" name="Line 44"/>
          <p:cNvSpPr>
            <a:spLocks noChangeShapeType="1"/>
          </p:cNvSpPr>
          <p:nvPr/>
        </p:nvSpPr>
        <p:spPr bwMode="auto">
          <a:xfrm>
            <a:off x="3287713" y="5821363"/>
            <a:ext cx="1587" cy="28575"/>
          </a:xfrm>
          <a:prstGeom prst="line">
            <a:avLst/>
          </a:prstGeom>
          <a:noFill/>
          <a:ln w="682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8" name="Line 45"/>
          <p:cNvSpPr>
            <a:spLocks noChangeShapeType="1"/>
          </p:cNvSpPr>
          <p:nvPr/>
        </p:nvSpPr>
        <p:spPr bwMode="auto">
          <a:xfrm>
            <a:off x="2787650" y="5821363"/>
            <a:ext cx="1588" cy="28575"/>
          </a:xfrm>
          <a:prstGeom prst="line">
            <a:avLst/>
          </a:prstGeom>
          <a:noFill/>
          <a:ln w="682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9" name="Line 46"/>
          <p:cNvSpPr>
            <a:spLocks noChangeShapeType="1"/>
          </p:cNvSpPr>
          <p:nvPr/>
        </p:nvSpPr>
        <p:spPr bwMode="auto">
          <a:xfrm>
            <a:off x="2286000" y="4370388"/>
            <a:ext cx="5005388" cy="1587"/>
          </a:xfrm>
          <a:prstGeom prst="line">
            <a:avLst/>
          </a:prstGeom>
          <a:noFill/>
          <a:ln w="68263">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40" name="Freeform 47"/>
          <p:cNvSpPr>
            <a:spLocks/>
          </p:cNvSpPr>
          <p:nvPr/>
        </p:nvSpPr>
        <p:spPr bwMode="auto">
          <a:xfrm>
            <a:off x="6132513" y="4221163"/>
            <a:ext cx="392112" cy="361950"/>
          </a:xfrm>
          <a:custGeom>
            <a:avLst/>
            <a:gdLst>
              <a:gd name="T0" fmla="*/ 0 w 247"/>
              <a:gd name="T1" fmla="*/ 2147483647 h 228"/>
              <a:gd name="T2" fmla="*/ 2147483647 w 247"/>
              <a:gd name="T3" fmla="*/ 2147483647 h 228"/>
              <a:gd name="T4" fmla="*/ 2147483647 w 247"/>
              <a:gd name="T5" fmla="*/ 2147483647 h 228"/>
              <a:gd name="T6" fmla="*/ 2147483647 w 247"/>
              <a:gd name="T7" fmla="*/ 2147483647 h 228"/>
              <a:gd name="T8" fmla="*/ 2147483647 w 247"/>
              <a:gd name="T9" fmla="*/ 2147483647 h 228"/>
              <a:gd name="T10" fmla="*/ 2147483647 w 247"/>
              <a:gd name="T11" fmla="*/ 0 h 228"/>
              <a:gd name="T12" fmla="*/ 2147483647 w 247"/>
              <a:gd name="T13" fmla="*/ 2147483647 h 228"/>
              <a:gd name="T14" fmla="*/ 2147483647 w 247"/>
              <a:gd name="T15" fmla="*/ 2147483647 h 228"/>
              <a:gd name="T16" fmla="*/ 2147483647 w 247"/>
              <a:gd name="T17" fmla="*/ 2147483647 h 228"/>
              <a:gd name="T18" fmla="*/ 2147483647 w 247"/>
              <a:gd name="T19" fmla="*/ 2147483647 h 228"/>
              <a:gd name="T20" fmla="*/ 2147483647 w 247"/>
              <a:gd name="T21" fmla="*/ 2147483647 h 228"/>
              <a:gd name="T22" fmla="*/ 2147483647 w 247"/>
              <a:gd name="T23" fmla="*/ 2147483647 h 228"/>
              <a:gd name="T24" fmla="*/ 2147483647 w 247"/>
              <a:gd name="T25" fmla="*/ 2147483647 h 228"/>
              <a:gd name="T26" fmla="*/ 2147483647 w 247"/>
              <a:gd name="T27" fmla="*/ 2147483647 h 228"/>
              <a:gd name="T28" fmla="*/ 2147483647 w 247"/>
              <a:gd name="T29" fmla="*/ 2147483647 h 228"/>
              <a:gd name="T30" fmla="*/ 2147483647 w 247"/>
              <a:gd name="T31" fmla="*/ 2147483647 h 228"/>
              <a:gd name="T32" fmla="*/ 2147483647 w 247"/>
              <a:gd name="T33" fmla="*/ 2147483647 h 228"/>
              <a:gd name="T34" fmla="*/ 2147483647 w 247"/>
              <a:gd name="T35" fmla="*/ 2147483647 h 228"/>
              <a:gd name="T36" fmla="*/ 2147483647 w 247"/>
              <a:gd name="T37" fmla="*/ 2147483647 h 228"/>
              <a:gd name="T38" fmla="*/ 2147483647 w 247"/>
              <a:gd name="T39" fmla="*/ 2147483647 h 228"/>
              <a:gd name="T40" fmla="*/ 0 w 247"/>
              <a:gd name="T41" fmla="*/ 2147483647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7"/>
              <a:gd name="T64" fmla="*/ 0 h 228"/>
              <a:gd name="T65" fmla="*/ 247 w 247"/>
              <a:gd name="T66" fmla="*/ 228 h 2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7" h="228">
                <a:moveTo>
                  <a:pt x="0" y="113"/>
                </a:moveTo>
                <a:lnTo>
                  <a:pt x="7" y="76"/>
                </a:lnTo>
                <a:lnTo>
                  <a:pt x="23" y="46"/>
                </a:lnTo>
                <a:lnTo>
                  <a:pt x="53" y="21"/>
                </a:lnTo>
                <a:lnTo>
                  <a:pt x="86" y="3"/>
                </a:lnTo>
                <a:lnTo>
                  <a:pt x="125" y="0"/>
                </a:lnTo>
                <a:lnTo>
                  <a:pt x="162" y="3"/>
                </a:lnTo>
                <a:lnTo>
                  <a:pt x="198" y="21"/>
                </a:lnTo>
                <a:lnTo>
                  <a:pt x="224" y="46"/>
                </a:lnTo>
                <a:lnTo>
                  <a:pt x="240" y="76"/>
                </a:lnTo>
                <a:lnTo>
                  <a:pt x="247" y="113"/>
                </a:lnTo>
                <a:lnTo>
                  <a:pt x="240" y="149"/>
                </a:lnTo>
                <a:lnTo>
                  <a:pt x="224" y="180"/>
                </a:lnTo>
                <a:lnTo>
                  <a:pt x="198" y="204"/>
                </a:lnTo>
                <a:lnTo>
                  <a:pt x="162" y="222"/>
                </a:lnTo>
                <a:lnTo>
                  <a:pt x="125" y="228"/>
                </a:lnTo>
                <a:lnTo>
                  <a:pt x="86" y="222"/>
                </a:lnTo>
                <a:lnTo>
                  <a:pt x="53" y="204"/>
                </a:lnTo>
                <a:lnTo>
                  <a:pt x="23" y="180"/>
                </a:lnTo>
                <a:lnTo>
                  <a:pt x="7" y="149"/>
                </a:lnTo>
                <a:lnTo>
                  <a:pt x="0" y="113"/>
                </a:lnTo>
                <a:close/>
              </a:path>
            </a:pathLst>
          </a:cu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1" name="Freeform 48"/>
          <p:cNvSpPr>
            <a:spLocks/>
          </p:cNvSpPr>
          <p:nvPr/>
        </p:nvSpPr>
        <p:spPr bwMode="auto">
          <a:xfrm>
            <a:off x="6191250" y="4273550"/>
            <a:ext cx="276225" cy="252413"/>
          </a:xfrm>
          <a:custGeom>
            <a:avLst/>
            <a:gdLst>
              <a:gd name="T0" fmla="*/ 0 w 174"/>
              <a:gd name="T1" fmla="*/ 2147483647 h 159"/>
              <a:gd name="T2" fmla="*/ 2147483647 w 174"/>
              <a:gd name="T3" fmla="*/ 2147483647 h 159"/>
              <a:gd name="T4" fmla="*/ 2147483647 w 174"/>
              <a:gd name="T5" fmla="*/ 2147483647 h 159"/>
              <a:gd name="T6" fmla="*/ 2147483647 w 174"/>
              <a:gd name="T7" fmla="*/ 2147483647 h 159"/>
              <a:gd name="T8" fmla="*/ 2147483647 w 174"/>
              <a:gd name="T9" fmla="*/ 0 h 159"/>
              <a:gd name="T10" fmla="*/ 2147483647 w 174"/>
              <a:gd name="T11" fmla="*/ 0 h 159"/>
              <a:gd name="T12" fmla="*/ 2147483647 w 174"/>
              <a:gd name="T13" fmla="*/ 2147483647 h 159"/>
              <a:gd name="T14" fmla="*/ 2147483647 w 174"/>
              <a:gd name="T15" fmla="*/ 2147483647 h 159"/>
              <a:gd name="T16" fmla="*/ 2147483647 w 174"/>
              <a:gd name="T17" fmla="*/ 2147483647 h 159"/>
              <a:gd name="T18" fmla="*/ 2147483647 w 174"/>
              <a:gd name="T19" fmla="*/ 2147483647 h 159"/>
              <a:gd name="T20" fmla="*/ 2147483647 w 174"/>
              <a:gd name="T21" fmla="*/ 2147483647 h 159"/>
              <a:gd name="T22" fmla="*/ 2147483647 w 174"/>
              <a:gd name="T23" fmla="*/ 2147483647 h 159"/>
              <a:gd name="T24" fmla="*/ 2147483647 w 174"/>
              <a:gd name="T25" fmla="*/ 2147483647 h 159"/>
              <a:gd name="T26" fmla="*/ 2147483647 w 174"/>
              <a:gd name="T27" fmla="*/ 2147483647 h 159"/>
              <a:gd name="T28" fmla="*/ 2147483647 w 174"/>
              <a:gd name="T29" fmla="*/ 2147483647 h 159"/>
              <a:gd name="T30" fmla="*/ 2147483647 w 174"/>
              <a:gd name="T31" fmla="*/ 2147483647 h 159"/>
              <a:gd name="T32" fmla="*/ 2147483647 w 174"/>
              <a:gd name="T33" fmla="*/ 2147483647 h 159"/>
              <a:gd name="T34" fmla="*/ 2147483647 w 174"/>
              <a:gd name="T35" fmla="*/ 2147483647 h 159"/>
              <a:gd name="T36" fmla="*/ 0 w 174"/>
              <a:gd name="T37" fmla="*/ 2147483647 h 15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4"/>
              <a:gd name="T58" fmla="*/ 0 h 159"/>
              <a:gd name="T59" fmla="*/ 174 w 174"/>
              <a:gd name="T60" fmla="*/ 159 h 15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4" h="159">
                <a:moveTo>
                  <a:pt x="0" y="80"/>
                </a:moveTo>
                <a:lnTo>
                  <a:pt x="6" y="52"/>
                </a:lnTo>
                <a:lnTo>
                  <a:pt x="23" y="28"/>
                </a:lnTo>
                <a:lnTo>
                  <a:pt x="46" y="10"/>
                </a:lnTo>
                <a:lnTo>
                  <a:pt x="72" y="0"/>
                </a:lnTo>
                <a:lnTo>
                  <a:pt x="102" y="0"/>
                </a:lnTo>
                <a:lnTo>
                  <a:pt x="131" y="10"/>
                </a:lnTo>
                <a:lnTo>
                  <a:pt x="154" y="28"/>
                </a:lnTo>
                <a:lnTo>
                  <a:pt x="167" y="52"/>
                </a:lnTo>
                <a:lnTo>
                  <a:pt x="174" y="80"/>
                </a:lnTo>
                <a:lnTo>
                  <a:pt x="167" y="107"/>
                </a:lnTo>
                <a:lnTo>
                  <a:pt x="154" y="131"/>
                </a:lnTo>
                <a:lnTo>
                  <a:pt x="131" y="150"/>
                </a:lnTo>
                <a:lnTo>
                  <a:pt x="102" y="159"/>
                </a:lnTo>
                <a:lnTo>
                  <a:pt x="72" y="159"/>
                </a:lnTo>
                <a:lnTo>
                  <a:pt x="46" y="150"/>
                </a:lnTo>
                <a:lnTo>
                  <a:pt x="23" y="131"/>
                </a:lnTo>
                <a:lnTo>
                  <a:pt x="6" y="107"/>
                </a:lnTo>
                <a:lnTo>
                  <a:pt x="0" y="80"/>
                </a:lnTo>
                <a:close/>
              </a:path>
            </a:pathLst>
          </a:cu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2" name="Freeform 49"/>
          <p:cNvSpPr>
            <a:spLocks/>
          </p:cNvSpPr>
          <p:nvPr/>
        </p:nvSpPr>
        <p:spPr bwMode="auto">
          <a:xfrm>
            <a:off x="2901950" y="5216525"/>
            <a:ext cx="392113" cy="361950"/>
          </a:xfrm>
          <a:custGeom>
            <a:avLst/>
            <a:gdLst>
              <a:gd name="T0" fmla="*/ 0 w 247"/>
              <a:gd name="T1" fmla="*/ 2147483647 h 228"/>
              <a:gd name="T2" fmla="*/ 2147483647 w 247"/>
              <a:gd name="T3" fmla="*/ 2147483647 h 228"/>
              <a:gd name="T4" fmla="*/ 2147483647 w 247"/>
              <a:gd name="T5" fmla="*/ 2147483647 h 228"/>
              <a:gd name="T6" fmla="*/ 2147483647 w 247"/>
              <a:gd name="T7" fmla="*/ 2147483647 h 228"/>
              <a:gd name="T8" fmla="*/ 2147483647 w 247"/>
              <a:gd name="T9" fmla="*/ 2147483647 h 228"/>
              <a:gd name="T10" fmla="*/ 2147483647 w 247"/>
              <a:gd name="T11" fmla="*/ 0 h 228"/>
              <a:gd name="T12" fmla="*/ 2147483647 w 247"/>
              <a:gd name="T13" fmla="*/ 2147483647 h 228"/>
              <a:gd name="T14" fmla="*/ 2147483647 w 247"/>
              <a:gd name="T15" fmla="*/ 2147483647 h 228"/>
              <a:gd name="T16" fmla="*/ 2147483647 w 247"/>
              <a:gd name="T17" fmla="*/ 2147483647 h 228"/>
              <a:gd name="T18" fmla="*/ 2147483647 w 247"/>
              <a:gd name="T19" fmla="*/ 2147483647 h 228"/>
              <a:gd name="T20" fmla="*/ 2147483647 w 247"/>
              <a:gd name="T21" fmla="*/ 2147483647 h 228"/>
              <a:gd name="T22" fmla="*/ 2147483647 w 247"/>
              <a:gd name="T23" fmla="*/ 2147483647 h 228"/>
              <a:gd name="T24" fmla="*/ 2147483647 w 247"/>
              <a:gd name="T25" fmla="*/ 2147483647 h 228"/>
              <a:gd name="T26" fmla="*/ 2147483647 w 247"/>
              <a:gd name="T27" fmla="*/ 2147483647 h 228"/>
              <a:gd name="T28" fmla="*/ 2147483647 w 247"/>
              <a:gd name="T29" fmla="*/ 2147483647 h 228"/>
              <a:gd name="T30" fmla="*/ 2147483647 w 247"/>
              <a:gd name="T31" fmla="*/ 2147483647 h 228"/>
              <a:gd name="T32" fmla="*/ 2147483647 w 247"/>
              <a:gd name="T33" fmla="*/ 2147483647 h 228"/>
              <a:gd name="T34" fmla="*/ 2147483647 w 247"/>
              <a:gd name="T35" fmla="*/ 2147483647 h 228"/>
              <a:gd name="T36" fmla="*/ 2147483647 w 247"/>
              <a:gd name="T37" fmla="*/ 2147483647 h 228"/>
              <a:gd name="T38" fmla="*/ 2147483647 w 247"/>
              <a:gd name="T39" fmla="*/ 2147483647 h 228"/>
              <a:gd name="T40" fmla="*/ 0 w 247"/>
              <a:gd name="T41" fmla="*/ 2147483647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7"/>
              <a:gd name="T64" fmla="*/ 0 h 228"/>
              <a:gd name="T65" fmla="*/ 247 w 247"/>
              <a:gd name="T66" fmla="*/ 228 h 2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7" h="228">
                <a:moveTo>
                  <a:pt x="0" y="113"/>
                </a:moveTo>
                <a:lnTo>
                  <a:pt x="7" y="79"/>
                </a:lnTo>
                <a:lnTo>
                  <a:pt x="26" y="46"/>
                </a:lnTo>
                <a:lnTo>
                  <a:pt x="53" y="21"/>
                </a:lnTo>
                <a:lnTo>
                  <a:pt x="86" y="6"/>
                </a:lnTo>
                <a:lnTo>
                  <a:pt x="125" y="0"/>
                </a:lnTo>
                <a:lnTo>
                  <a:pt x="164" y="6"/>
                </a:lnTo>
                <a:lnTo>
                  <a:pt x="197" y="21"/>
                </a:lnTo>
                <a:lnTo>
                  <a:pt x="224" y="46"/>
                </a:lnTo>
                <a:lnTo>
                  <a:pt x="243" y="79"/>
                </a:lnTo>
                <a:lnTo>
                  <a:pt x="247" y="113"/>
                </a:lnTo>
                <a:lnTo>
                  <a:pt x="243" y="149"/>
                </a:lnTo>
                <a:lnTo>
                  <a:pt x="224" y="180"/>
                </a:lnTo>
                <a:lnTo>
                  <a:pt x="197" y="207"/>
                </a:lnTo>
                <a:lnTo>
                  <a:pt x="164" y="222"/>
                </a:lnTo>
                <a:lnTo>
                  <a:pt x="125" y="228"/>
                </a:lnTo>
                <a:lnTo>
                  <a:pt x="86" y="222"/>
                </a:lnTo>
                <a:lnTo>
                  <a:pt x="53" y="207"/>
                </a:lnTo>
                <a:lnTo>
                  <a:pt x="26" y="180"/>
                </a:lnTo>
                <a:lnTo>
                  <a:pt x="7" y="149"/>
                </a:lnTo>
                <a:lnTo>
                  <a:pt x="0" y="113"/>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3" name="Freeform 50"/>
          <p:cNvSpPr>
            <a:spLocks/>
          </p:cNvSpPr>
          <p:nvPr/>
        </p:nvSpPr>
        <p:spPr bwMode="auto">
          <a:xfrm>
            <a:off x="2965450" y="5270500"/>
            <a:ext cx="271463" cy="250825"/>
          </a:xfrm>
          <a:custGeom>
            <a:avLst/>
            <a:gdLst>
              <a:gd name="T0" fmla="*/ 0 w 171"/>
              <a:gd name="T1" fmla="*/ 2147483647 h 158"/>
              <a:gd name="T2" fmla="*/ 2147483647 w 171"/>
              <a:gd name="T3" fmla="*/ 2147483647 h 158"/>
              <a:gd name="T4" fmla="*/ 2147483647 w 171"/>
              <a:gd name="T5" fmla="*/ 2147483647 h 158"/>
              <a:gd name="T6" fmla="*/ 2147483647 w 171"/>
              <a:gd name="T7" fmla="*/ 2147483647 h 158"/>
              <a:gd name="T8" fmla="*/ 2147483647 w 171"/>
              <a:gd name="T9" fmla="*/ 0 h 158"/>
              <a:gd name="T10" fmla="*/ 2147483647 w 171"/>
              <a:gd name="T11" fmla="*/ 0 h 158"/>
              <a:gd name="T12" fmla="*/ 2147483647 w 171"/>
              <a:gd name="T13" fmla="*/ 2147483647 h 158"/>
              <a:gd name="T14" fmla="*/ 2147483647 w 171"/>
              <a:gd name="T15" fmla="*/ 2147483647 h 158"/>
              <a:gd name="T16" fmla="*/ 2147483647 w 171"/>
              <a:gd name="T17" fmla="*/ 2147483647 h 158"/>
              <a:gd name="T18" fmla="*/ 2147483647 w 171"/>
              <a:gd name="T19" fmla="*/ 2147483647 h 158"/>
              <a:gd name="T20" fmla="*/ 2147483647 w 171"/>
              <a:gd name="T21" fmla="*/ 2147483647 h 158"/>
              <a:gd name="T22" fmla="*/ 2147483647 w 171"/>
              <a:gd name="T23" fmla="*/ 2147483647 h 158"/>
              <a:gd name="T24" fmla="*/ 2147483647 w 171"/>
              <a:gd name="T25" fmla="*/ 2147483647 h 158"/>
              <a:gd name="T26" fmla="*/ 2147483647 w 171"/>
              <a:gd name="T27" fmla="*/ 2147483647 h 158"/>
              <a:gd name="T28" fmla="*/ 2147483647 w 171"/>
              <a:gd name="T29" fmla="*/ 2147483647 h 158"/>
              <a:gd name="T30" fmla="*/ 2147483647 w 171"/>
              <a:gd name="T31" fmla="*/ 2147483647 h 158"/>
              <a:gd name="T32" fmla="*/ 2147483647 w 171"/>
              <a:gd name="T33" fmla="*/ 2147483647 h 158"/>
              <a:gd name="T34" fmla="*/ 2147483647 w 171"/>
              <a:gd name="T35" fmla="*/ 2147483647 h 158"/>
              <a:gd name="T36" fmla="*/ 0 w 171"/>
              <a:gd name="T37" fmla="*/ 2147483647 h 1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1"/>
              <a:gd name="T58" fmla="*/ 0 h 158"/>
              <a:gd name="T59" fmla="*/ 171 w 171"/>
              <a:gd name="T60" fmla="*/ 158 h 1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1" h="158">
                <a:moveTo>
                  <a:pt x="0" y="79"/>
                </a:moveTo>
                <a:lnTo>
                  <a:pt x="3" y="51"/>
                </a:lnTo>
                <a:lnTo>
                  <a:pt x="19" y="27"/>
                </a:lnTo>
                <a:lnTo>
                  <a:pt x="42" y="12"/>
                </a:lnTo>
                <a:lnTo>
                  <a:pt x="69" y="0"/>
                </a:lnTo>
                <a:lnTo>
                  <a:pt x="101" y="0"/>
                </a:lnTo>
                <a:lnTo>
                  <a:pt x="128" y="12"/>
                </a:lnTo>
                <a:lnTo>
                  <a:pt x="151" y="27"/>
                </a:lnTo>
                <a:lnTo>
                  <a:pt x="167" y="51"/>
                </a:lnTo>
                <a:lnTo>
                  <a:pt x="171" y="79"/>
                </a:lnTo>
                <a:lnTo>
                  <a:pt x="167" y="106"/>
                </a:lnTo>
                <a:lnTo>
                  <a:pt x="151" y="130"/>
                </a:lnTo>
                <a:lnTo>
                  <a:pt x="128" y="149"/>
                </a:lnTo>
                <a:lnTo>
                  <a:pt x="101" y="158"/>
                </a:lnTo>
                <a:lnTo>
                  <a:pt x="69" y="158"/>
                </a:lnTo>
                <a:lnTo>
                  <a:pt x="42" y="149"/>
                </a:lnTo>
                <a:lnTo>
                  <a:pt x="19" y="130"/>
                </a:lnTo>
                <a:lnTo>
                  <a:pt x="3" y="106"/>
                </a:lnTo>
                <a:lnTo>
                  <a:pt x="0" y="79"/>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4" name="Rectangle 51"/>
          <p:cNvSpPr>
            <a:spLocks noChangeArrowheads="1"/>
          </p:cNvSpPr>
          <p:nvPr/>
        </p:nvSpPr>
        <p:spPr bwMode="auto">
          <a:xfrm>
            <a:off x="2454275" y="5953125"/>
            <a:ext cx="116681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r>
              <a:rPr lang="en-US" altLang="en-US" sz="2400" b="1">
                <a:solidFill>
                  <a:srgbClr val="000000"/>
                </a:solidFill>
              </a:rPr>
              <a:t>Group 1</a:t>
            </a:r>
            <a:endParaRPr lang="en-US" altLang="en-US" sz="2400"/>
          </a:p>
        </p:txBody>
      </p:sp>
      <p:sp>
        <p:nvSpPr>
          <p:cNvPr id="43045" name="Rectangle 52"/>
          <p:cNvSpPr>
            <a:spLocks noChangeArrowheads="1"/>
          </p:cNvSpPr>
          <p:nvPr/>
        </p:nvSpPr>
        <p:spPr bwMode="auto">
          <a:xfrm>
            <a:off x="4119563" y="5953125"/>
            <a:ext cx="11668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r>
              <a:rPr lang="en-US" altLang="en-US" sz="2400" b="1">
                <a:solidFill>
                  <a:srgbClr val="000000"/>
                </a:solidFill>
              </a:rPr>
              <a:t>Group 2</a:t>
            </a:r>
            <a:endParaRPr lang="en-US" altLang="en-US" sz="2400"/>
          </a:p>
        </p:txBody>
      </p:sp>
      <p:sp>
        <p:nvSpPr>
          <p:cNvPr id="43046" name="Rectangle 53"/>
          <p:cNvSpPr>
            <a:spLocks noChangeArrowheads="1"/>
          </p:cNvSpPr>
          <p:nvPr/>
        </p:nvSpPr>
        <p:spPr bwMode="auto">
          <a:xfrm>
            <a:off x="5686425" y="5953125"/>
            <a:ext cx="116681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r>
              <a:rPr lang="en-US" altLang="en-US" sz="2400" b="1">
                <a:solidFill>
                  <a:srgbClr val="000000"/>
                </a:solidFill>
              </a:rPr>
              <a:t>Group 3</a:t>
            </a:r>
            <a:endParaRPr lang="en-US" altLang="en-US" sz="2400"/>
          </a:p>
        </p:txBody>
      </p:sp>
      <p:sp>
        <p:nvSpPr>
          <p:cNvPr id="43047" name="Freeform 54"/>
          <p:cNvSpPr>
            <a:spLocks/>
          </p:cNvSpPr>
          <p:nvPr/>
        </p:nvSpPr>
        <p:spPr bwMode="auto">
          <a:xfrm>
            <a:off x="2901950" y="4719638"/>
            <a:ext cx="392113" cy="361950"/>
          </a:xfrm>
          <a:custGeom>
            <a:avLst/>
            <a:gdLst>
              <a:gd name="T0" fmla="*/ 0 w 247"/>
              <a:gd name="T1" fmla="*/ 2147483647 h 228"/>
              <a:gd name="T2" fmla="*/ 2147483647 w 247"/>
              <a:gd name="T3" fmla="*/ 2147483647 h 228"/>
              <a:gd name="T4" fmla="*/ 2147483647 w 247"/>
              <a:gd name="T5" fmla="*/ 2147483647 h 228"/>
              <a:gd name="T6" fmla="*/ 2147483647 w 247"/>
              <a:gd name="T7" fmla="*/ 2147483647 h 228"/>
              <a:gd name="T8" fmla="*/ 2147483647 w 247"/>
              <a:gd name="T9" fmla="*/ 2147483647 h 228"/>
              <a:gd name="T10" fmla="*/ 2147483647 w 247"/>
              <a:gd name="T11" fmla="*/ 0 h 228"/>
              <a:gd name="T12" fmla="*/ 2147483647 w 247"/>
              <a:gd name="T13" fmla="*/ 2147483647 h 228"/>
              <a:gd name="T14" fmla="*/ 2147483647 w 247"/>
              <a:gd name="T15" fmla="*/ 2147483647 h 228"/>
              <a:gd name="T16" fmla="*/ 2147483647 w 247"/>
              <a:gd name="T17" fmla="*/ 2147483647 h 228"/>
              <a:gd name="T18" fmla="*/ 2147483647 w 247"/>
              <a:gd name="T19" fmla="*/ 2147483647 h 228"/>
              <a:gd name="T20" fmla="*/ 2147483647 w 247"/>
              <a:gd name="T21" fmla="*/ 2147483647 h 228"/>
              <a:gd name="T22" fmla="*/ 2147483647 w 247"/>
              <a:gd name="T23" fmla="*/ 2147483647 h 228"/>
              <a:gd name="T24" fmla="*/ 2147483647 w 247"/>
              <a:gd name="T25" fmla="*/ 2147483647 h 228"/>
              <a:gd name="T26" fmla="*/ 2147483647 w 247"/>
              <a:gd name="T27" fmla="*/ 2147483647 h 228"/>
              <a:gd name="T28" fmla="*/ 2147483647 w 247"/>
              <a:gd name="T29" fmla="*/ 2147483647 h 228"/>
              <a:gd name="T30" fmla="*/ 2147483647 w 247"/>
              <a:gd name="T31" fmla="*/ 2147483647 h 228"/>
              <a:gd name="T32" fmla="*/ 2147483647 w 247"/>
              <a:gd name="T33" fmla="*/ 2147483647 h 228"/>
              <a:gd name="T34" fmla="*/ 2147483647 w 247"/>
              <a:gd name="T35" fmla="*/ 2147483647 h 228"/>
              <a:gd name="T36" fmla="*/ 2147483647 w 247"/>
              <a:gd name="T37" fmla="*/ 2147483647 h 228"/>
              <a:gd name="T38" fmla="*/ 2147483647 w 247"/>
              <a:gd name="T39" fmla="*/ 2147483647 h 228"/>
              <a:gd name="T40" fmla="*/ 0 w 247"/>
              <a:gd name="T41" fmla="*/ 2147483647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7"/>
              <a:gd name="T64" fmla="*/ 0 h 228"/>
              <a:gd name="T65" fmla="*/ 247 w 247"/>
              <a:gd name="T66" fmla="*/ 228 h 2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7" h="228">
                <a:moveTo>
                  <a:pt x="0" y="112"/>
                </a:moveTo>
                <a:lnTo>
                  <a:pt x="7" y="79"/>
                </a:lnTo>
                <a:lnTo>
                  <a:pt x="26" y="45"/>
                </a:lnTo>
                <a:lnTo>
                  <a:pt x="53" y="21"/>
                </a:lnTo>
                <a:lnTo>
                  <a:pt x="86" y="6"/>
                </a:lnTo>
                <a:lnTo>
                  <a:pt x="125" y="0"/>
                </a:lnTo>
                <a:lnTo>
                  <a:pt x="164" y="6"/>
                </a:lnTo>
                <a:lnTo>
                  <a:pt x="197" y="21"/>
                </a:lnTo>
                <a:lnTo>
                  <a:pt x="224" y="45"/>
                </a:lnTo>
                <a:lnTo>
                  <a:pt x="243" y="79"/>
                </a:lnTo>
                <a:lnTo>
                  <a:pt x="247" y="112"/>
                </a:lnTo>
                <a:lnTo>
                  <a:pt x="243" y="149"/>
                </a:lnTo>
                <a:lnTo>
                  <a:pt x="224" y="179"/>
                </a:lnTo>
                <a:lnTo>
                  <a:pt x="197" y="206"/>
                </a:lnTo>
                <a:lnTo>
                  <a:pt x="164" y="222"/>
                </a:lnTo>
                <a:lnTo>
                  <a:pt x="125" y="228"/>
                </a:lnTo>
                <a:lnTo>
                  <a:pt x="86" y="222"/>
                </a:lnTo>
                <a:lnTo>
                  <a:pt x="53" y="206"/>
                </a:lnTo>
                <a:lnTo>
                  <a:pt x="26" y="179"/>
                </a:lnTo>
                <a:lnTo>
                  <a:pt x="7" y="149"/>
                </a:lnTo>
                <a:lnTo>
                  <a:pt x="0" y="112"/>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8" name="Freeform 55"/>
          <p:cNvSpPr>
            <a:spLocks/>
          </p:cNvSpPr>
          <p:nvPr/>
        </p:nvSpPr>
        <p:spPr bwMode="auto">
          <a:xfrm>
            <a:off x="2965450" y="4772025"/>
            <a:ext cx="271463" cy="250825"/>
          </a:xfrm>
          <a:custGeom>
            <a:avLst/>
            <a:gdLst>
              <a:gd name="T0" fmla="*/ 0 w 171"/>
              <a:gd name="T1" fmla="*/ 2147483647 h 158"/>
              <a:gd name="T2" fmla="*/ 2147483647 w 171"/>
              <a:gd name="T3" fmla="*/ 2147483647 h 158"/>
              <a:gd name="T4" fmla="*/ 2147483647 w 171"/>
              <a:gd name="T5" fmla="*/ 2147483647 h 158"/>
              <a:gd name="T6" fmla="*/ 2147483647 w 171"/>
              <a:gd name="T7" fmla="*/ 2147483647 h 158"/>
              <a:gd name="T8" fmla="*/ 2147483647 w 171"/>
              <a:gd name="T9" fmla="*/ 0 h 158"/>
              <a:gd name="T10" fmla="*/ 2147483647 w 171"/>
              <a:gd name="T11" fmla="*/ 0 h 158"/>
              <a:gd name="T12" fmla="*/ 2147483647 w 171"/>
              <a:gd name="T13" fmla="*/ 2147483647 h 158"/>
              <a:gd name="T14" fmla="*/ 2147483647 w 171"/>
              <a:gd name="T15" fmla="*/ 2147483647 h 158"/>
              <a:gd name="T16" fmla="*/ 2147483647 w 171"/>
              <a:gd name="T17" fmla="*/ 2147483647 h 158"/>
              <a:gd name="T18" fmla="*/ 2147483647 w 171"/>
              <a:gd name="T19" fmla="*/ 2147483647 h 158"/>
              <a:gd name="T20" fmla="*/ 2147483647 w 171"/>
              <a:gd name="T21" fmla="*/ 2147483647 h 158"/>
              <a:gd name="T22" fmla="*/ 2147483647 w 171"/>
              <a:gd name="T23" fmla="*/ 2147483647 h 158"/>
              <a:gd name="T24" fmla="*/ 2147483647 w 171"/>
              <a:gd name="T25" fmla="*/ 2147483647 h 158"/>
              <a:gd name="T26" fmla="*/ 2147483647 w 171"/>
              <a:gd name="T27" fmla="*/ 2147483647 h 158"/>
              <a:gd name="T28" fmla="*/ 2147483647 w 171"/>
              <a:gd name="T29" fmla="*/ 2147483647 h 158"/>
              <a:gd name="T30" fmla="*/ 2147483647 w 171"/>
              <a:gd name="T31" fmla="*/ 2147483647 h 158"/>
              <a:gd name="T32" fmla="*/ 2147483647 w 171"/>
              <a:gd name="T33" fmla="*/ 2147483647 h 158"/>
              <a:gd name="T34" fmla="*/ 2147483647 w 171"/>
              <a:gd name="T35" fmla="*/ 2147483647 h 158"/>
              <a:gd name="T36" fmla="*/ 0 w 171"/>
              <a:gd name="T37" fmla="*/ 2147483647 h 1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1"/>
              <a:gd name="T58" fmla="*/ 0 h 158"/>
              <a:gd name="T59" fmla="*/ 171 w 171"/>
              <a:gd name="T60" fmla="*/ 158 h 1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1" h="158">
                <a:moveTo>
                  <a:pt x="0" y="79"/>
                </a:moveTo>
                <a:lnTo>
                  <a:pt x="3" y="52"/>
                </a:lnTo>
                <a:lnTo>
                  <a:pt x="19" y="27"/>
                </a:lnTo>
                <a:lnTo>
                  <a:pt x="42" y="9"/>
                </a:lnTo>
                <a:lnTo>
                  <a:pt x="69" y="0"/>
                </a:lnTo>
                <a:lnTo>
                  <a:pt x="101" y="0"/>
                </a:lnTo>
                <a:lnTo>
                  <a:pt x="128" y="9"/>
                </a:lnTo>
                <a:lnTo>
                  <a:pt x="151" y="27"/>
                </a:lnTo>
                <a:lnTo>
                  <a:pt x="167" y="52"/>
                </a:lnTo>
                <a:lnTo>
                  <a:pt x="171" y="79"/>
                </a:lnTo>
                <a:lnTo>
                  <a:pt x="167" y="107"/>
                </a:lnTo>
                <a:lnTo>
                  <a:pt x="151" y="131"/>
                </a:lnTo>
                <a:lnTo>
                  <a:pt x="128" y="149"/>
                </a:lnTo>
                <a:lnTo>
                  <a:pt x="101" y="158"/>
                </a:lnTo>
                <a:lnTo>
                  <a:pt x="69" y="158"/>
                </a:lnTo>
                <a:lnTo>
                  <a:pt x="42" y="149"/>
                </a:lnTo>
                <a:lnTo>
                  <a:pt x="19" y="131"/>
                </a:lnTo>
                <a:lnTo>
                  <a:pt x="3" y="107"/>
                </a:lnTo>
                <a:lnTo>
                  <a:pt x="0" y="79"/>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9" name="Freeform 56"/>
          <p:cNvSpPr>
            <a:spLocks/>
          </p:cNvSpPr>
          <p:nvPr/>
        </p:nvSpPr>
        <p:spPr bwMode="auto">
          <a:xfrm>
            <a:off x="2901950" y="4221163"/>
            <a:ext cx="392113" cy="361950"/>
          </a:xfrm>
          <a:custGeom>
            <a:avLst/>
            <a:gdLst>
              <a:gd name="T0" fmla="*/ 0 w 247"/>
              <a:gd name="T1" fmla="*/ 2147483647 h 228"/>
              <a:gd name="T2" fmla="*/ 2147483647 w 247"/>
              <a:gd name="T3" fmla="*/ 2147483647 h 228"/>
              <a:gd name="T4" fmla="*/ 2147483647 w 247"/>
              <a:gd name="T5" fmla="*/ 2147483647 h 228"/>
              <a:gd name="T6" fmla="*/ 2147483647 w 247"/>
              <a:gd name="T7" fmla="*/ 2147483647 h 228"/>
              <a:gd name="T8" fmla="*/ 2147483647 w 247"/>
              <a:gd name="T9" fmla="*/ 2147483647 h 228"/>
              <a:gd name="T10" fmla="*/ 2147483647 w 247"/>
              <a:gd name="T11" fmla="*/ 0 h 228"/>
              <a:gd name="T12" fmla="*/ 2147483647 w 247"/>
              <a:gd name="T13" fmla="*/ 2147483647 h 228"/>
              <a:gd name="T14" fmla="*/ 2147483647 w 247"/>
              <a:gd name="T15" fmla="*/ 2147483647 h 228"/>
              <a:gd name="T16" fmla="*/ 2147483647 w 247"/>
              <a:gd name="T17" fmla="*/ 2147483647 h 228"/>
              <a:gd name="T18" fmla="*/ 2147483647 w 247"/>
              <a:gd name="T19" fmla="*/ 2147483647 h 228"/>
              <a:gd name="T20" fmla="*/ 2147483647 w 247"/>
              <a:gd name="T21" fmla="*/ 2147483647 h 228"/>
              <a:gd name="T22" fmla="*/ 2147483647 w 247"/>
              <a:gd name="T23" fmla="*/ 2147483647 h 228"/>
              <a:gd name="T24" fmla="*/ 2147483647 w 247"/>
              <a:gd name="T25" fmla="*/ 2147483647 h 228"/>
              <a:gd name="T26" fmla="*/ 2147483647 w 247"/>
              <a:gd name="T27" fmla="*/ 2147483647 h 228"/>
              <a:gd name="T28" fmla="*/ 2147483647 w 247"/>
              <a:gd name="T29" fmla="*/ 2147483647 h 228"/>
              <a:gd name="T30" fmla="*/ 2147483647 w 247"/>
              <a:gd name="T31" fmla="*/ 2147483647 h 228"/>
              <a:gd name="T32" fmla="*/ 2147483647 w 247"/>
              <a:gd name="T33" fmla="*/ 2147483647 h 228"/>
              <a:gd name="T34" fmla="*/ 2147483647 w 247"/>
              <a:gd name="T35" fmla="*/ 2147483647 h 228"/>
              <a:gd name="T36" fmla="*/ 2147483647 w 247"/>
              <a:gd name="T37" fmla="*/ 2147483647 h 228"/>
              <a:gd name="T38" fmla="*/ 2147483647 w 247"/>
              <a:gd name="T39" fmla="*/ 2147483647 h 228"/>
              <a:gd name="T40" fmla="*/ 0 w 247"/>
              <a:gd name="T41" fmla="*/ 2147483647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7"/>
              <a:gd name="T64" fmla="*/ 0 h 228"/>
              <a:gd name="T65" fmla="*/ 247 w 247"/>
              <a:gd name="T66" fmla="*/ 228 h 2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7" h="228">
                <a:moveTo>
                  <a:pt x="0" y="113"/>
                </a:moveTo>
                <a:lnTo>
                  <a:pt x="7" y="76"/>
                </a:lnTo>
                <a:lnTo>
                  <a:pt x="26" y="46"/>
                </a:lnTo>
                <a:lnTo>
                  <a:pt x="53" y="21"/>
                </a:lnTo>
                <a:lnTo>
                  <a:pt x="86" y="3"/>
                </a:lnTo>
                <a:lnTo>
                  <a:pt x="125" y="0"/>
                </a:lnTo>
                <a:lnTo>
                  <a:pt x="164" y="3"/>
                </a:lnTo>
                <a:lnTo>
                  <a:pt x="197" y="21"/>
                </a:lnTo>
                <a:lnTo>
                  <a:pt x="224" y="46"/>
                </a:lnTo>
                <a:lnTo>
                  <a:pt x="243" y="76"/>
                </a:lnTo>
                <a:lnTo>
                  <a:pt x="247" y="113"/>
                </a:lnTo>
                <a:lnTo>
                  <a:pt x="243" y="149"/>
                </a:lnTo>
                <a:lnTo>
                  <a:pt x="224" y="180"/>
                </a:lnTo>
                <a:lnTo>
                  <a:pt x="197" y="204"/>
                </a:lnTo>
                <a:lnTo>
                  <a:pt x="164" y="222"/>
                </a:lnTo>
                <a:lnTo>
                  <a:pt x="125" y="228"/>
                </a:lnTo>
                <a:lnTo>
                  <a:pt x="86" y="222"/>
                </a:lnTo>
                <a:lnTo>
                  <a:pt x="53" y="204"/>
                </a:lnTo>
                <a:lnTo>
                  <a:pt x="26" y="180"/>
                </a:lnTo>
                <a:lnTo>
                  <a:pt x="7" y="149"/>
                </a:lnTo>
                <a:lnTo>
                  <a:pt x="0" y="113"/>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50" name="Freeform 57"/>
          <p:cNvSpPr>
            <a:spLocks/>
          </p:cNvSpPr>
          <p:nvPr/>
        </p:nvSpPr>
        <p:spPr bwMode="auto">
          <a:xfrm>
            <a:off x="2965450" y="4273550"/>
            <a:ext cx="271463" cy="252413"/>
          </a:xfrm>
          <a:custGeom>
            <a:avLst/>
            <a:gdLst>
              <a:gd name="T0" fmla="*/ 0 w 171"/>
              <a:gd name="T1" fmla="*/ 2147483647 h 159"/>
              <a:gd name="T2" fmla="*/ 2147483647 w 171"/>
              <a:gd name="T3" fmla="*/ 2147483647 h 159"/>
              <a:gd name="T4" fmla="*/ 2147483647 w 171"/>
              <a:gd name="T5" fmla="*/ 2147483647 h 159"/>
              <a:gd name="T6" fmla="*/ 2147483647 w 171"/>
              <a:gd name="T7" fmla="*/ 2147483647 h 159"/>
              <a:gd name="T8" fmla="*/ 2147483647 w 171"/>
              <a:gd name="T9" fmla="*/ 0 h 159"/>
              <a:gd name="T10" fmla="*/ 2147483647 w 171"/>
              <a:gd name="T11" fmla="*/ 0 h 159"/>
              <a:gd name="T12" fmla="*/ 2147483647 w 171"/>
              <a:gd name="T13" fmla="*/ 2147483647 h 159"/>
              <a:gd name="T14" fmla="*/ 2147483647 w 171"/>
              <a:gd name="T15" fmla="*/ 2147483647 h 159"/>
              <a:gd name="T16" fmla="*/ 2147483647 w 171"/>
              <a:gd name="T17" fmla="*/ 2147483647 h 159"/>
              <a:gd name="T18" fmla="*/ 2147483647 w 171"/>
              <a:gd name="T19" fmla="*/ 2147483647 h 159"/>
              <a:gd name="T20" fmla="*/ 2147483647 w 171"/>
              <a:gd name="T21" fmla="*/ 2147483647 h 159"/>
              <a:gd name="T22" fmla="*/ 2147483647 w 171"/>
              <a:gd name="T23" fmla="*/ 2147483647 h 159"/>
              <a:gd name="T24" fmla="*/ 2147483647 w 171"/>
              <a:gd name="T25" fmla="*/ 2147483647 h 159"/>
              <a:gd name="T26" fmla="*/ 2147483647 w 171"/>
              <a:gd name="T27" fmla="*/ 2147483647 h 159"/>
              <a:gd name="T28" fmla="*/ 2147483647 w 171"/>
              <a:gd name="T29" fmla="*/ 2147483647 h 159"/>
              <a:gd name="T30" fmla="*/ 2147483647 w 171"/>
              <a:gd name="T31" fmla="*/ 2147483647 h 159"/>
              <a:gd name="T32" fmla="*/ 2147483647 w 171"/>
              <a:gd name="T33" fmla="*/ 2147483647 h 159"/>
              <a:gd name="T34" fmla="*/ 2147483647 w 171"/>
              <a:gd name="T35" fmla="*/ 2147483647 h 159"/>
              <a:gd name="T36" fmla="*/ 0 w 171"/>
              <a:gd name="T37" fmla="*/ 2147483647 h 15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1"/>
              <a:gd name="T58" fmla="*/ 0 h 159"/>
              <a:gd name="T59" fmla="*/ 171 w 171"/>
              <a:gd name="T60" fmla="*/ 159 h 15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1" h="159">
                <a:moveTo>
                  <a:pt x="0" y="80"/>
                </a:moveTo>
                <a:lnTo>
                  <a:pt x="3" y="52"/>
                </a:lnTo>
                <a:lnTo>
                  <a:pt x="19" y="28"/>
                </a:lnTo>
                <a:lnTo>
                  <a:pt x="42" y="10"/>
                </a:lnTo>
                <a:lnTo>
                  <a:pt x="69" y="0"/>
                </a:lnTo>
                <a:lnTo>
                  <a:pt x="101" y="0"/>
                </a:lnTo>
                <a:lnTo>
                  <a:pt x="128" y="10"/>
                </a:lnTo>
                <a:lnTo>
                  <a:pt x="151" y="28"/>
                </a:lnTo>
                <a:lnTo>
                  <a:pt x="167" y="52"/>
                </a:lnTo>
                <a:lnTo>
                  <a:pt x="171" y="80"/>
                </a:lnTo>
                <a:lnTo>
                  <a:pt x="167" y="107"/>
                </a:lnTo>
                <a:lnTo>
                  <a:pt x="151" y="131"/>
                </a:lnTo>
                <a:lnTo>
                  <a:pt x="128" y="150"/>
                </a:lnTo>
                <a:lnTo>
                  <a:pt x="101" y="159"/>
                </a:lnTo>
                <a:lnTo>
                  <a:pt x="69" y="159"/>
                </a:lnTo>
                <a:lnTo>
                  <a:pt x="42" y="150"/>
                </a:lnTo>
                <a:lnTo>
                  <a:pt x="19" y="131"/>
                </a:lnTo>
                <a:lnTo>
                  <a:pt x="3" y="107"/>
                </a:lnTo>
                <a:lnTo>
                  <a:pt x="0" y="8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51" name="Freeform 58"/>
          <p:cNvSpPr>
            <a:spLocks/>
          </p:cNvSpPr>
          <p:nvPr/>
        </p:nvSpPr>
        <p:spPr bwMode="auto">
          <a:xfrm>
            <a:off x="4567238" y="3313113"/>
            <a:ext cx="392112" cy="361950"/>
          </a:xfrm>
          <a:custGeom>
            <a:avLst/>
            <a:gdLst>
              <a:gd name="T0" fmla="*/ 0 w 247"/>
              <a:gd name="T1" fmla="*/ 2147483647 h 228"/>
              <a:gd name="T2" fmla="*/ 2147483647 w 247"/>
              <a:gd name="T3" fmla="*/ 2147483647 h 228"/>
              <a:gd name="T4" fmla="*/ 2147483647 w 247"/>
              <a:gd name="T5" fmla="*/ 2147483647 h 228"/>
              <a:gd name="T6" fmla="*/ 2147483647 w 247"/>
              <a:gd name="T7" fmla="*/ 2147483647 h 228"/>
              <a:gd name="T8" fmla="*/ 2147483647 w 247"/>
              <a:gd name="T9" fmla="*/ 2147483647 h 228"/>
              <a:gd name="T10" fmla="*/ 2147483647 w 247"/>
              <a:gd name="T11" fmla="*/ 0 h 228"/>
              <a:gd name="T12" fmla="*/ 2147483647 w 247"/>
              <a:gd name="T13" fmla="*/ 2147483647 h 228"/>
              <a:gd name="T14" fmla="*/ 2147483647 w 247"/>
              <a:gd name="T15" fmla="*/ 2147483647 h 228"/>
              <a:gd name="T16" fmla="*/ 2147483647 w 247"/>
              <a:gd name="T17" fmla="*/ 2147483647 h 228"/>
              <a:gd name="T18" fmla="*/ 2147483647 w 247"/>
              <a:gd name="T19" fmla="*/ 2147483647 h 228"/>
              <a:gd name="T20" fmla="*/ 2147483647 w 247"/>
              <a:gd name="T21" fmla="*/ 2147483647 h 228"/>
              <a:gd name="T22" fmla="*/ 2147483647 w 247"/>
              <a:gd name="T23" fmla="*/ 2147483647 h 228"/>
              <a:gd name="T24" fmla="*/ 2147483647 w 247"/>
              <a:gd name="T25" fmla="*/ 2147483647 h 228"/>
              <a:gd name="T26" fmla="*/ 2147483647 w 247"/>
              <a:gd name="T27" fmla="*/ 2147483647 h 228"/>
              <a:gd name="T28" fmla="*/ 2147483647 w 247"/>
              <a:gd name="T29" fmla="*/ 2147483647 h 228"/>
              <a:gd name="T30" fmla="*/ 2147483647 w 247"/>
              <a:gd name="T31" fmla="*/ 2147483647 h 228"/>
              <a:gd name="T32" fmla="*/ 2147483647 w 247"/>
              <a:gd name="T33" fmla="*/ 2147483647 h 228"/>
              <a:gd name="T34" fmla="*/ 2147483647 w 247"/>
              <a:gd name="T35" fmla="*/ 2147483647 h 228"/>
              <a:gd name="T36" fmla="*/ 2147483647 w 247"/>
              <a:gd name="T37" fmla="*/ 2147483647 h 228"/>
              <a:gd name="T38" fmla="*/ 2147483647 w 247"/>
              <a:gd name="T39" fmla="*/ 2147483647 h 228"/>
              <a:gd name="T40" fmla="*/ 0 w 247"/>
              <a:gd name="T41" fmla="*/ 2147483647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7"/>
              <a:gd name="T64" fmla="*/ 0 h 228"/>
              <a:gd name="T65" fmla="*/ 247 w 247"/>
              <a:gd name="T66" fmla="*/ 228 h 2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7" h="228">
                <a:moveTo>
                  <a:pt x="0" y="115"/>
                </a:moveTo>
                <a:lnTo>
                  <a:pt x="7" y="79"/>
                </a:lnTo>
                <a:lnTo>
                  <a:pt x="23" y="48"/>
                </a:lnTo>
                <a:lnTo>
                  <a:pt x="53" y="21"/>
                </a:lnTo>
                <a:lnTo>
                  <a:pt x="85" y="6"/>
                </a:lnTo>
                <a:lnTo>
                  <a:pt x="125" y="0"/>
                </a:lnTo>
                <a:lnTo>
                  <a:pt x="161" y="6"/>
                </a:lnTo>
                <a:lnTo>
                  <a:pt x="197" y="21"/>
                </a:lnTo>
                <a:lnTo>
                  <a:pt x="224" y="48"/>
                </a:lnTo>
                <a:lnTo>
                  <a:pt x="240" y="79"/>
                </a:lnTo>
                <a:lnTo>
                  <a:pt x="247" y="115"/>
                </a:lnTo>
                <a:lnTo>
                  <a:pt x="240" y="149"/>
                </a:lnTo>
                <a:lnTo>
                  <a:pt x="224" y="182"/>
                </a:lnTo>
                <a:lnTo>
                  <a:pt x="197" y="207"/>
                </a:lnTo>
                <a:lnTo>
                  <a:pt x="161" y="222"/>
                </a:lnTo>
                <a:lnTo>
                  <a:pt x="125" y="228"/>
                </a:lnTo>
                <a:lnTo>
                  <a:pt x="85" y="222"/>
                </a:lnTo>
                <a:lnTo>
                  <a:pt x="53" y="207"/>
                </a:lnTo>
                <a:lnTo>
                  <a:pt x="23" y="182"/>
                </a:lnTo>
                <a:lnTo>
                  <a:pt x="7" y="149"/>
                </a:lnTo>
                <a:lnTo>
                  <a:pt x="0" y="115"/>
                </a:lnTo>
                <a:close/>
              </a:path>
            </a:pathLst>
          </a:cu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52" name="Freeform 59"/>
          <p:cNvSpPr>
            <a:spLocks/>
          </p:cNvSpPr>
          <p:nvPr/>
        </p:nvSpPr>
        <p:spPr bwMode="auto">
          <a:xfrm>
            <a:off x="4624388" y="3370263"/>
            <a:ext cx="276225" cy="246062"/>
          </a:xfrm>
          <a:custGeom>
            <a:avLst/>
            <a:gdLst>
              <a:gd name="T0" fmla="*/ 0 w 174"/>
              <a:gd name="T1" fmla="*/ 2147483647 h 155"/>
              <a:gd name="T2" fmla="*/ 2147483647 w 174"/>
              <a:gd name="T3" fmla="*/ 2147483647 h 155"/>
              <a:gd name="T4" fmla="*/ 2147483647 w 174"/>
              <a:gd name="T5" fmla="*/ 2147483647 h 155"/>
              <a:gd name="T6" fmla="*/ 2147483647 w 174"/>
              <a:gd name="T7" fmla="*/ 2147483647 h 155"/>
              <a:gd name="T8" fmla="*/ 2147483647 w 174"/>
              <a:gd name="T9" fmla="*/ 0 h 155"/>
              <a:gd name="T10" fmla="*/ 2147483647 w 174"/>
              <a:gd name="T11" fmla="*/ 0 h 155"/>
              <a:gd name="T12" fmla="*/ 2147483647 w 174"/>
              <a:gd name="T13" fmla="*/ 2147483647 h 155"/>
              <a:gd name="T14" fmla="*/ 2147483647 w 174"/>
              <a:gd name="T15" fmla="*/ 2147483647 h 155"/>
              <a:gd name="T16" fmla="*/ 2147483647 w 174"/>
              <a:gd name="T17" fmla="*/ 2147483647 h 155"/>
              <a:gd name="T18" fmla="*/ 2147483647 w 174"/>
              <a:gd name="T19" fmla="*/ 2147483647 h 155"/>
              <a:gd name="T20" fmla="*/ 2147483647 w 174"/>
              <a:gd name="T21" fmla="*/ 2147483647 h 155"/>
              <a:gd name="T22" fmla="*/ 2147483647 w 174"/>
              <a:gd name="T23" fmla="*/ 2147483647 h 155"/>
              <a:gd name="T24" fmla="*/ 2147483647 w 174"/>
              <a:gd name="T25" fmla="*/ 2147483647 h 155"/>
              <a:gd name="T26" fmla="*/ 2147483647 w 174"/>
              <a:gd name="T27" fmla="*/ 2147483647 h 155"/>
              <a:gd name="T28" fmla="*/ 2147483647 w 174"/>
              <a:gd name="T29" fmla="*/ 2147483647 h 155"/>
              <a:gd name="T30" fmla="*/ 2147483647 w 174"/>
              <a:gd name="T31" fmla="*/ 2147483647 h 155"/>
              <a:gd name="T32" fmla="*/ 2147483647 w 174"/>
              <a:gd name="T33" fmla="*/ 2147483647 h 155"/>
              <a:gd name="T34" fmla="*/ 2147483647 w 174"/>
              <a:gd name="T35" fmla="*/ 2147483647 h 155"/>
              <a:gd name="T36" fmla="*/ 0 w 174"/>
              <a:gd name="T37" fmla="*/ 2147483647 h 1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4"/>
              <a:gd name="T58" fmla="*/ 0 h 155"/>
              <a:gd name="T59" fmla="*/ 174 w 174"/>
              <a:gd name="T60" fmla="*/ 155 h 1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4" h="155">
                <a:moveTo>
                  <a:pt x="0" y="79"/>
                </a:moveTo>
                <a:lnTo>
                  <a:pt x="7" y="52"/>
                </a:lnTo>
                <a:lnTo>
                  <a:pt x="23" y="28"/>
                </a:lnTo>
                <a:lnTo>
                  <a:pt x="46" y="9"/>
                </a:lnTo>
                <a:lnTo>
                  <a:pt x="72" y="0"/>
                </a:lnTo>
                <a:lnTo>
                  <a:pt x="102" y="0"/>
                </a:lnTo>
                <a:lnTo>
                  <a:pt x="132" y="9"/>
                </a:lnTo>
                <a:lnTo>
                  <a:pt x="155" y="28"/>
                </a:lnTo>
                <a:lnTo>
                  <a:pt x="168" y="52"/>
                </a:lnTo>
                <a:lnTo>
                  <a:pt x="174" y="79"/>
                </a:lnTo>
                <a:lnTo>
                  <a:pt x="168" y="107"/>
                </a:lnTo>
                <a:lnTo>
                  <a:pt x="155" y="128"/>
                </a:lnTo>
                <a:lnTo>
                  <a:pt x="132" y="146"/>
                </a:lnTo>
                <a:lnTo>
                  <a:pt x="102" y="155"/>
                </a:lnTo>
                <a:lnTo>
                  <a:pt x="72" y="155"/>
                </a:lnTo>
                <a:lnTo>
                  <a:pt x="46" y="146"/>
                </a:lnTo>
                <a:lnTo>
                  <a:pt x="23" y="128"/>
                </a:lnTo>
                <a:lnTo>
                  <a:pt x="7" y="107"/>
                </a:lnTo>
                <a:lnTo>
                  <a:pt x="0" y="79"/>
                </a:lnTo>
                <a:close/>
              </a:path>
            </a:pathLst>
          </a:cu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53" name="Freeform 60"/>
          <p:cNvSpPr>
            <a:spLocks/>
          </p:cNvSpPr>
          <p:nvPr/>
        </p:nvSpPr>
        <p:spPr bwMode="auto">
          <a:xfrm>
            <a:off x="4567238" y="3717925"/>
            <a:ext cx="392112" cy="363538"/>
          </a:xfrm>
          <a:custGeom>
            <a:avLst/>
            <a:gdLst>
              <a:gd name="T0" fmla="*/ 0 w 247"/>
              <a:gd name="T1" fmla="*/ 2147483647 h 229"/>
              <a:gd name="T2" fmla="*/ 2147483647 w 247"/>
              <a:gd name="T3" fmla="*/ 2147483647 h 229"/>
              <a:gd name="T4" fmla="*/ 2147483647 w 247"/>
              <a:gd name="T5" fmla="*/ 2147483647 h 229"/>
              <a:gd name="T6" fmla="*/ 2147483647 w 247"/>
              <a:gd name="T7" fmla="*/ 2147483647 h 229"/>
              <a:gd name="T8" fmla="*/ 2147483647 w 247"/>
              <a:gd name="T9" fmla="*/ 2147483647 h 229"/>
              <a:gd name="T10" fmla="*/ 2147483647 w 247"/>
              <a:gd name="T11" fmla="*/ 0 h 229"/>
              <a:gd name="T12" fmla="*/ 2147483647 w 247"/>
              <a:gd name="T13" fmla="*/ 2147483647 h 229"/>
              <a:gd name="T14" fmla="*/ 2147483647 w 247"/>
              <a:gd name="T15" fmla="*/ 2147483647 h 229"/>
              <a:gd name="T16" fmla="*/ 2147483647 w 247"/>
              <a:gd name="T17" fmla="*/ 2147483647 h 229"/>
              <a:gd name="T18" fmla="*/ 2147483647 w 247"/>
              <a:gd name="T19" fmla="*/ 2147483647 h 229"/>
              <a:gd name="T20" fmla="*/ 2147483647 w 247"/>
              <a:gd name="T21" fmla="*/ 2147483647 h 229"/>
              <a:gd name="T22" fmla="*/ 2147483647 w 247"/>
              <a:gd name="T23" fmla="*/ 2147483647 h 229"/>
              <a:gd name="T24" fmla="*/ 2147483647 w 247"/>
              <a:gd name="T25" fmla="*/ 2147483647 h 229"/>
              <a:gd name="T26" fmla="*/ 2147483647 w 247"/>
              <a:gd name="T27" fmla="*/ 2147483647 h 229"/>
              <a:gd name="T28" fmla="*/ 2147483647 w 247"/>
              <a:gd name="T29" fmla="*/ 2147483647 h 229"/>
              <a:gd name="T30" fmla="*/ 2147483647 w 247"/>
              <a:gd name="T31" fmla="*/ 2147483647 h 229"/>
              <a:gd name="T32" fmla="*/ 2147483647 w 247"/>
              <a:gd name="T33" fmla="*/ 2147483647 h 229"/>
              <a:gd name="T34" fmla="*/ 2147483647 w 247"/>
              <a:gd name="T35" fmla="*/ 2147483647 h 229"/>
              <a:gd name="T36" fmla="*/ 2147483647 w 247"/>
              <a:gd name="T37" fmla="*/ 2147483647 h 229"/>
              <a:gd name="T38" fmla="*/ 2147483647 w 247"/>
              <a:gd name="T39" fmla="*/ 2147483647 h 229"/>
              <a:gd name="T40" fmla="*/ 0 w 247"/>
              <a:gd name="T41" fmla="*/ 2147483647 h 2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7"/>
              <a:gd name="T64" fmla="*/ 0 h 229"/>
              <a:gd name="T65" fmla="*/ 247 w 247"/>
              <a:gd name="T66" fmla="*/ 229 h 2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7" h="229">
                <a:moveTo>
                  <a:pt x="0" y="113"/>
                </a:moveTo>
                <a:lnTo>
                  <a:pt x="7" y="80"/>
                </a:lnTo>
                <a:lnTo>
                  <a:pt x="23" y="46"/>
                </a:lnTo>
                <a:lnTo>
                  <a:pt x="53" y="22"/>
                </a:lnTo>
                <a:lnTo>
                  <a:pt x="85" y="3"/>
                </a:lnTo>
                <a:lnTo>
                  <a:pt x="125" y="0"/>
                </a:lnTo>
                <a:lnTo>
                  <a:pt x="161" y="3"/>
                </a:lnTo>
                <a:lnTo>
                  <a:pt x="197" y="22"/>
                </a:lnTo>
                <a:lnTo>
                  <a:pt x="224" y="46"/>
                </a:lnTo>
                <a:lnTo>
                  <a:pt x="240" y="80"/>
                </a:lnTo>
                <a:lnTo>
                  <a:pt x="247" y="113"/>
                </a:lnTo>
                <a:lnTo>
                  <a:pt x="240" y="150"/>
                </a:lnTo>
                <a:lnTo>
                  <a:pt x="224" y="180"/>
                </a:lnTo>
                <a:lnTo>
                  <a:pt x="197" y="204"/>
                </a:lnTo>
                <a:lnTo>
                  <a:pt x="161" y="223"/>
                </a:lnTo>
                <a:lnTo>
                  <a:pt x="125" y="229"/>
                </a:lnTo>
                <a:lnTo>
                  <a:pt x="85" y="223"/>
                </a:lnTo>
                <a:lnTo>
                  <a:pt x="53" y="204"/>
                </a:lnTo>
                <a:lnTo>
                  <a:pt x="23" y="180"/>
                </a:lnTo>
                <a:lnTo>
                  <a:pt x="7" y="150"/>
                </a:lnTo>
                <a:lnTo>
                  <a:pt x="0" y="113"/>
                </a:lnTo>
                <a:close/>
              </a:path>
            </a:pathLst>
          </a:cu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54" name="Freeform 61"/>
          <p:cNvSpPr>
            <a:spLocks/>
          </p:cNvSpPr>
          <p:nvPr/>
        </p:nvSpPr>
        <p:spPr bwMode="auto">
          <a:xfrm>
            <a:off x="4624388" y="3771900"/>
            <a:ext cx="276225" cy="250825"/>
          </a:xfrm>
          <a:custGeom>
            <a:avLst/>
            <a:gdLst>
              <a:gd name="T0" fmla="*/ 0 w 174"/>
              <a:gd name="T1" fmla="*/ 2147483647 h 158"/>
              <a:gd name="T2" fmla="*/ 2147483647 w 174"/>
              <a:gd name="T3" fmla="*/ 2147483647 h 158"/>
              <a:gd name="T4" fmla="*/ 2147483647 w 174"/>
              <a:gd name="T5" fmla="*/ 2147483647 h 158"/>
              <a:gd name="T6" fmla="*/ 2147483647 w 174"/>
              <a:gd name="T7" fmla="*/ 2147483647 h 158"/>
              <a:gd name="T8" fmla="*/ 2147483647 w 174"/>
              <a:gd name="T9" fmla="*/ 0 h 158"/>
              <a:gd name="T10" fmla="*/ 2147483647 w 174"/>
              <a:gd name="T11" fmla="*/ 0 h 158"/>
              <a:gd name="T12" fmla="*/ 2147483647 w 174"/>
              <a:gd name="T13" fmla="*/ 2147483647 h 158"/>
              <a:gd name="T14" fmla="*/ 2147483647 w 174"/>
              <a:gd name="T15" fmla="*/ 2147483647 h 158"/>
              <a:gd name="T16" fmla="*/ 2147483647 w 174"/>
              <a:gd name="T17" fmla="*/ 2147483647 h 158"/>
              <a:gd name="T18" fmla="*/ 2147483647 w 174"/>
              <a:gd name="T19" fmla="*/ 2147483647 h 158"/>
              <a:gd name="T20" fmla="*/ 2147483647 w 174"/>
              <a:gd name="T21" fmla="*/ 2147483647 h 158"/>
              <a:gd name="T22" fmla="*/ 2147483647 w 174"/>
              <a:gd name="T23" fmla="*/ 2147483647 h 158"/>
              <a:gd name="T24" fmla="*/ 2147483647 w 174"/>
              <a:gd name="T25" fmla="*/ 2147483647 h 158"/>
              <a:gd name="T26" fmla="*/ 2147483647 w 174"/>
              <a:gd name="T27" fmla="*/ 2147483647 h 158"/>
              <a:gd name="T28" fmla="*/ 2147483647 w 174"/>
              <a:gd name="T29" fmla="*/ 2147483647 h 158"/>
              <a:gd name="T30" fmla="*/ 2147483647 w 174"/>
              <a:gd name="T31" fmla="*/ 2147483647 h 158"/>
              <a:gd name="T32" fmla="*/ 2147483647 w 174"/>
              <a:gd name="T33" fmla="*/ 2147483647 h 158"/>
              <a:gd name="T34" fmla="*/ 2147483647 w 174"/>
              <a:gd name="T35" fmla="*/ 2147483647 h 158"/>
              <a:gd name="T36" fmla="*/ 0 w 174"/>
              <a:gd name="T37" fmla="*/ 2147483647 h 1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4"/>
              <a:gd name="T58" fmla="*/ 0 h 158"/>
              <a:gd name="T59" fmla="*/ 174 w 174"/>
              <a:gd name="T60" fmla="*/ 158 h 1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4" h="158">
                <a:moveTo>
                  <a:pt x="0" y="79"/>
                </a:moveTo>
                <a:lnTo>
                  <a:pt x="7" y="52"/>
                </a:lnTo>
                <a:lnTo>
                  <a:pt x="23" y="27"/>
                </a:lnTo>
                <a:lnTo>
                  <a:pt x="46" y="9"/>
                </a:lnTo>
                <a:lnTo>
                  <a:pt x="72" y="0"/>
                </a:lnTo>
                <a:lnTo>
                  <a:pt x="102" y="0"/>
                </a:lnTo>
                <a:lnTo>
                  <a:pt x="132" y="9"/>
                </a:lnTo>
                <a:lnTo>
                  <a:pt x="155" y="27"/>
                </a:lnTo>
                <a:lnTo>
                  <a:pt x="168" y="52"/>
                </a:lnTo>
                <a:lnTo>
                  <a:pt x="174" y="79"/>
                </a:lnTo>
                <a:lnTo>
                  <a:pt x="168" y="106"/>
                </a:lnTo>
                <a:lnTo>
                  <a:pt x="155" y="131"/>
                </a:lnTo>
                <a:lnTo>
                  <a:pt x="132" y="149"/>
                </a:lnTo>
                <a:lnTo>
                  <a:pt x="102" y="158"/>
                </a:lnTo>
                <a:lnTo>
                  <a:pt x="72" y="158"/>
                </a:lnTo>
                <a:lnTo>
                  <a:pt x="46" y="149"/>
                </a:lnTo>
                <a:lnTo>
                  <a:pt x="23" y="131"/>
                </a:lnTo>
                <a:lnTo>
                  <a:pt x="7" y="106"/>
                </a:lnTo>
                <a:lnTo>
                  <a:pt x="0" y="79"/>
                </a:lnTo>
                <a:close/>
              </a:path>
            </a:pathLst>
          </a:cu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55" name="Freeform 62"/>
          <p:cNvSpPr>
            <a:spLocks/>
          </p:cNvSpPr>
          <p:nvPr/>
        </p:nvSpPr>
        <p:spPr bwMode="auto">
          <a:xfrm>
            <a:off x="4567238" y="5381625"/>
            <a:ext cx="392112" cy="361950"/>
          </a:xfrm>
          <a:custGeom>
            <a:avLst/>
            <a:gdLst>
              <a:gd name="T0" fmla="*/ 0 w 247"/>
              <a:gd name="T1" fmla="*/ 2147483647 h 228"/>
              <a:gd name="T2" fmla="*/ 2147483647 w 247"/>
              <a:gd name="T3" fmla="*/ 2147483647 h 228"/>
              <a:gd name="T4" fmla="*/ 2147483647 w 247"/>
              <a:gd name="T5" fmla="*/ 2147483647 h 228"/>
              <a:gd name="T6" fmla="*/ 2147483647 w 247"/>
              <a:gd name="T7" fmla="*/ 2147483647 h 228"/>
              <a:gd name="T8" fmla="*/ 2147483647 w 247"/>
              <a:gd name="T9" fmla="*/ 2147483647 h 228"/>
              <a:gd name="T10" fmla="*/ 2147483647 w 247"/>
              <a:gd name="T11" fmla="*/ 0 h 228"/>
              <a:gd name="T12" fmla="*/ 2147483647 w 247"/>
              <a:gd name="T13" fmla="*/ 2147483647 h 228"/>
              <a:gd name="T14" fmla="*/ 2147483647 w 247"/>
              <a:gd name="T15" fmla="*/ 2147483647 h 228"/>
              <a:gd name="T16" fmla="*/ 2147483647 w 247"/>
              <a:gd name="T17" fmla="*/ 2147483647 h 228"/>
              <a:gd name="T18" fmla="*/ 2147483647 w 247"/>
              <a:gd name="T19" fmla="*/ 2147483647 h 228"/>
              <a:gd name="T20" fmla="*/ 2147483647 w 247"/>
              <a:gd name="T21" fmla="*/ 2147483647 h 228"/>
              <a:gd name="T22" fmla="*/ 2147483647 w 247"/>
              <a:gd name="T23" fmla="*/ 2147483647 h 228"/>
              <a:gd name="T24" fmla="*/ 2147483647 w 247"/>
              <a:gd name="T25" fmla="*/ 2147483647 h 228"/>
              <a:gd name="T26" fmla="*/ 2147483647 w 247"/>
              <a:gd name="T27" fmla="*/ 2147483647 h 228"/>
              <a:gd name="T28" fmla="*/ 2147483647 w 247"/>
              <a:gd name="T29" fmla="*/ 2147483647 h 228"/>
              <a:gd name="T30" fmla="*/ 2147483647 w 247"/>
              <a:gd name="T31" fmla="*/ 2147483647 h 228"/>
              <a:gd name="T32" fmla="*/ 2147483647 w 247"/>
              <a:gd name="T33" fmla="*/ 2147483647 h 228"/>
              <a:gd name="T34" fmla="*/ 2147483647 w 247"/>
              <a:gd name="T35" fmla="*/ 2147483647 h 228"/>
              <a:gd name="T36" fmla="*/ 2147483647 w 247"/>
              <a:gd name="T37" fmla="*/ 2147483647 h 228"/>
              <a:gd name="T38" fmla="*/ 2147483647 w 247"/>
              <a:gd name="T39" fmla="*/ 2147483647 h 228"/>
              <a:gd name="T40" fmla="*/ 0 w 247"/>
              <a:gd name="T41" fmla="*/ 2147483647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7"/>
              <a:gd name="T64" fmla="*/ 0 h 228"/>
              <a:gd name="T65" fmla="*/ 247 w 247"/>
              <a:gd name="T66" fmla="*/ 228 h 2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7" h="228">
                <a:moveTo>
                  <a:pt x="0" y="115"/>
                </a:moveTo>
                <a:lnTo>
                  <a:pt x="7" y="79"/>
                </a:lnTo>
                <a:lnTo>
                  <a:pt x="23" y="48"/>
                </a:lnTo>
                <a:lnTo>
                  <a:pt x="53" y="21"/>
                </a:lnTo>
                <a:lnTo>
                  <a:pt x="85" y="6"/>
                </a:lnTo>
                <a:lnTo>
                  <a:pt x="125" y="0"/>
                </a:lnTo>
                <a:lnTo>
                  <a:pt x="161" y="6"/>
                </a:lnTo>
                <a:lnTo>
                  <a:pt x="197" y="21"/>
                </a:lnTo>
                <a:lnTo>
                  <a:pt x="224" y="48"/>
                </a:lnTo>
                <a:lnTo>
                  <a:pt x="240" y="79"/>
                </a:lnTo>
                <a:lnTo>
                  <a:pt x="247" y="115"/>
                </a:lnTo>
                <a:lnTo>
                  <a:pt x="240" y="149"/>
                </a:lnTo>
                <a:lnTo>
                  <a:pt x="224" y="182"/>
                </a:lnTo>
                <a:lnTo>
                  <a:pt x="197" y="207"/>
                </a:lnTo>
                <a:lnTo>
                  <a:pt x="161" y="222"/>
                </a:lnTo>
                <a:lnTo>
                  <a:pt x="125" y="228"/>
                </a:lnTo>
                <a:lnTo>
                  <a:pt x="85" y="222"/>
                </a:lnTo>
                <a:lnTo>
                  <a:pt x="53" y="207"/>
                </a:lnTo>
                <a:lnTo>
                  <a:pt x="23" y="182"/>
                </a:lnTo>
                <a:lnTo>
                  <a:pt x="7" y="149"/>
                </a:lnTo>
                <a:lnTo>
                  <a:pt x="0" y="115"/>
                </a:lnTo>
                <a:close/>
              </a:path>
            </a:pathLst>
          </a:cu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56" name="Freeform 63"/>
          <p:cNvSpPr>
            <a:spLocks/>
          </p:cNvSpPr>
          <p:nvPr/>
        </p:nvSpPr>
        <p:spPr bwMode="auto">
          <a:xfrm>
            <a:off x="4624388" y="5438775"/>
            <a:ext cx="276225" cy="246063"/>
          </a:xfrm>
          <a:custGeom>
            <a:avLst/>
            <a:gdLst>
              <a:gd name="T0" fmla="*/ 0 w 174"/>
              <a:gd name="T1" fmla="*/ 2147483647 h 155"/>
              <a:gd name="T2" fmla="*/ 2147483647 w 174"/>
              <a:gd name="T3" fmla="*/ 2147483647 h 155"/>
              <a:gd name="T4" fmla="*/ 2147483647 w 174"/>
              <a:gd name="T5" fmla="*/ 2147483647 h 155"/>
              <a:gd name="T6" fmla="*/ 2147483647 w 174"/>
              <a:gd name="T7" fmla="*/ 2147483647 h 155"/>
              <a:gd name="T8" fmla="*/ 2147483647 w 174"/>
              <a:gd name="T9" fmla="*/ 0 h 155"/>
              <a:gd name="T10" fmla="*/ 2147483647 w 174"/>
              <a:gd name="T11" fmla="*/ 0 h 155"/>
              <a:gd name="T12" fmla="*/ 2147483647 w 174"/>
              <a:gd name="T13" fmla="*/ 2147483647 h 155"/>
              <a:gd name="T14" fmla="*/ 2147483647 w 174"/>
              <a:gd name="T15" fmla="*/ 2147483647 h 155"/>
              <a:gd name="T16" fmla="*/ 2147483647 w 174"/>
              <a:gd name="T17" fmla="*/ 2147483647 h 155"/>
              <a:gd name="T18" fmla="*/ 2147483647 w 174"/>
              <a:gd name="T19" fmla="*/ 2147483647 h 155"/>
              <a:gd name="T20" fmla="*/ 2147483647 w 174"/>
              <a:gd name="T21" fmla="*/ 2147483647 h 155"/>
              <a:gd name="T22" fmla="*/ 2147483647 w 174"/>
              <a:gd name="T23" fmla="*/ 2147483647 h 155"/>
              <a:gd name="T24" fmla="*/ 2147483647 w 174"/>
              <a:gd name="T25" fmla="*/ 2147483647 h 155"/>
              <a:gd name="T26" fmla="*/ 2147483647 w 174"/>
              <a:gd name="T27" fmla="*/ 2147483647 h 155"/>
              <a:gd name="T28" fmla="*/ 2147483647 w 174"/>
              <a:gd name="T29" fmla="*/ 2147483647 h 155"/>
              <a:gd name="T30" fmla="*/ 2147483647 w 174"/>
              <a:gd name="T31" fmla="*/ 2147483647 h 155"/>
              <a:gd name="T32" fmla="*/ 2147483647 w 174"/>
              <a:gd name="T33" fmla="*/ 2147483647 h 155"/>
              <a:gd name="T34" fmla="*/ 2147483647 w 174"/>
              <a:gd name="T35" fmla="*/ 2147483647 h 155"/>
              <a:gd name="T36" fmla="*/ 0 w 174"/>
              <a:gd name="T37" fmla="*/ 2147483647 h 1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4"/>
              <a:gd name="T58" fmla="*/ 0 h 155"/>
              <a:gd name="T59" fmla="*/ 174 w 174"/>
              <a:gd name="T60" fmla="*/ 155 h 1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4" h="155">
                <a:moveTo>
                  <a:pt x="0" y="79"/>
                </a:moveTo>
                <a:lnTo>
                  <a:pt x="7" y="52"/>
                </a:lnTo>
                <a:lnTo>
                  <a:pt x="23" y="27"/>
                </a:lnTo>
                <a:lnTo>
                  <a:pt x="46" y="9"/>
                </a:lnTo>
                <a:lnTo>
                  <a:pt x="72" y="0"/>
                </a:lnTo>
                <a:lnTo>
                  <a:pt x="102" y="0"/>
                </a:lnTo>
                <a:lnTo>
                  <a:pt x="132" y="9"/>
                </a:lnTo>
                <a:lnTo>
                  <a:pt x="155" y="27"/>
                </a:lnTo>
                <a:lnTo>
                  <a:pt x="168" y="52"/>
                </a:lnTo>
                <a:lnTo>
                  <a:pt x="174" y="79"/>
                </a:lnTo>
                <a:lnTo>
                  <a:pt x="168" y="107"/>
                </a:lnTo>
                <a:lnTo>
                  <a:pt x="155" y="131"/>
                </a:lnTo>
                <a:lnTo>
                  <a:pt x="132" y="146"/>
                </a:lnTo>
                <a:lnTo>
                  <a:pt x="102" y="155"/>
                </a:lnTo>
                <a:lnTo>
                  <a:pt x="72" y="155"/>
                </a:lnTo>
                <a:lnTo>
                  <a:pt x="46" y="146"/>
                </a:lnTo>
                <a:lnTo>
                  <a:pt x="23" y="131"/>
                </a:lnTo>
                <a:lnTo>
                  <a:pt x="7" y="107"/>
                </a:lnTo>
                <a:lnTo>
                  <a:pt x="0" y="79"/>
                </a:lnTo>
                <a:close/>
              </a:path>
            </a:pathLst>
          </a:cu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57" name="Freeform 64"/>
          <p:cNvSpPr>
            <a:spLocks/>
          </p:cNvSpPr>
          <p:nvPr/>
        </p:nvSpPr>
        <p:spPr bwMode="auto">
          <a:xfrm>
            <a:off x="6132513" y="3767138"/>
            <a:ext cx="392112" cy="361950"/>
          </a:xfrm>
          <a:custGeom>
            <a:avLst/>
            <a:gdLst>
              <a:gd name="T0" fmla="*/ 0 w 247"/>
              <a:gd name="T1" fmla="*/ 2147483647 h 228"/>
              <a:gd name="T2" fmla="*/ 2147483647 w 247"/>
              <a:gd name="T3" fmla="*/ 2147483647 h 228"/>
              <a:gd name="T4" fmla="*/ 2147483647 w 247"/>
              <a:gd name="T5" fmla="*/ 2147483647 h 228"/>
              <a:gd name="T6" fmla="*/ 2147483647 w 247"/>
              <a:gd name="T7" fmla="*/ 2147483647 h 228"/>
              <a:gd name="T8" fmla="*/ 2147483647 w 247"/>
              <a:gd name="T9" fmla="*/ 2147483647 h 228"/>
              <a:gd name="T10" fmla="*/ 2147483647 w 247"/>
              <a:gd name="T11" fmla="*/ 0 h 228"/>
              <a:gd name="T12" fmla="*/ 2147483647 w 247"/>
              <a:gd name="T13" fmla="*/ 2147483647 h 228"/>
              <a:gd name="T14" fmla="*/ 2147483647 w 247"/>
              <a:gd name="T15" fmla="*/ 2147483647 h 228"/>
              <a:gd name="T16" fmla="*/ 2147483647 w 247"/>
              <a:gd name="T17" fmla="*/ 2147483647 h 228"/>
              <a:gd name="T18" fmla="*/ 2147483647 w 247"/>
              <a:gd name="T19" fmla="*/ 2147483647 h 228"/>
              <a:gd name="T20" fmla="*/ 2147483647 w 247"/>
              <a:gd name="T21" fmla="*/ 2147483647 h 228"/>
              <a:gd name="T22" fmla="*/ 2147483647 w 247"/>
              <a:gd name="T23" fmla="*/ 2147483647 h 228"/>
              <a:gd name="T24" fmla="*/ 2147483647 w 247"/>
              <a:gd name="T25" fmla="*/ 2147483647 h 228"/>
              <a:gd name="T26" fmla="*/ 2147483647 w 247"/>
              <a:gd name="T27" fmla="*/ 2147483647 h 228"/>
              <a:gd name="T28" fmla="*/ 2147483647 w 247"/>
              <a:gd name="T29" fmla="*/ 2147483647 h 228"/>
              <a:gd name="T30" fmla="*/ 2147483647 w 247"/>
              <a:gd name="T31" fmla="*/ 2147483647 h 228"/>
              <a:gd name="T32" fmla="*/ 2147483647 w 247"/>
              <a:gd name="T33" fmla="*/ 2147483647 h 228"/>
              <a:gd name="T34" fmla="*/ 2147483647 w 247"/>
              <a:gd name="T35" fmla="*/ 2147483647 h 228"/>
              <a:gd name="T36" fmla="*/ 2147483647 w 247"/>
              <a:gd name="T37" fmla="*/ 2147483647 h 228"/>
              <a:gd name="T38" fmla="*/ 2147483647 w 247"/>
              <a:gd name="T39" fmla="*/ 2147483647 h 228"/>
              <a:gd name="T40" fmla="*/ 0 w 247"/>
              <a:gd name="T41" fmla="*/ 2147483647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7"/>
              <a:gd name="T64" fmla="*/ 0 h 228"/>
              <a:gd name="T65" fmla="*/ 247 w 247"/>
              <a:gd name="T66" fmla="*/ 228 h 2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7" h="228">
                <a:moveTo>
                  <a:pt x="0" y="112"/>
                </a:moveTo>
                <a:lnTo>
                  <a:pt x="7" y="79"/>
                </a:lnTo>
                <a:lnTo>
                  <a:pt x="23" y="46"/>
                </a:lnTo>
                <a:lnTo>
                  <a:pt x="53" y="21"/>
                </a:lnTo>
                <a:lnTo>
                  <a:pt x="86" y="6"/>
                </a:lnTo>
                <a:lnTo>
                  <a:pt x="125" y="0"/>
                </a:lnTo>
                <a:lnTo>
                  <a:pt x="162" y="6"/>
                </a:lnTo>
                <a:lnTo>
                  <a:pt x="198" y="21"/>
                </a:lnTo>
                <a:lnTo>
                  <a:pt x="224" y="46"/>
                </a:lnTo>
                <a:lnTo>
                  <a:pt x="240" y="79"/>
                </a:lnTo>
                <a:lnTo>
                  <a:pt x="247" y="112"/>
                </a:lnTo>
                <a:lnTo>
                  <a:pt x="240" y="149"/>
                </a:lnTo>
                <a:lnTo>
                  <a:pt x="224" y="179"/>
                </a:lnTo>
                <a:lnTo>
                  <a:pt x="198" y="207"/>
                </a:lnTo>
                <a:lnTo>
                  <a:pt x="162" y="222"/>
                </a:lnTo>
                <a:lnTo>
                  <a:pt x="125" y="228"/>
                </a:lnTo>
                <a:lnTo>
                  <a:pt x="86" y="222"/>
                </a:lnTo>
                <a:lnTo>
                  <a:pt x="53" y="207"/>
                </a:lnTo>
                <a:lnTo>
                  <a:pt x="23" y="179"/>
                </a:lnTo>
                <a:lnTo>
                  <a:pt x="7" y="149"/>
                </a:lnTo>
                <a:lnTo>
                  <a:pt x="0" y="112"/>
                </a:lnTo>
                <a:close/>
              </a:path>
            </a:pathLst>
          </a:cu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58" name="Freeform 65"/>
          <p:cNvSpPr>
            <a:spLocks/>
          </p:cNvSpPr>
          <p:nvPr/>
        </p:nvSpPr>
        <p:spPr bwMode="auto">
          <a:xfrm>
            <a:off x="6191250" y="3819525"/>
            <a:ext cx="276225" cy="252413"/>
          </a:xfrm>
          <a:custGeom>
            <a:avLst/>
            <a:gdLst>
              <a:gd name="T0" fmla="*/ 0 w 174"/>
              <a:gd name="T1" fmla="*/ 2147483647 h 159"/>
              <a:gd name="T2" fmla="*/ 2147483647 w 174"/>
              <a:gd name="T3" fmla="*/ 2147483647 h 159"/>
              <a:gd name="T4" fmla="*/ 2147483647 w 174"/>
              <a:gd name="T5" fmla="*/ 2147483647 h 159"/>
              <a:gd name="T6" fmla="*/ 2147483647 w 174"/>
              <a:gd name="T7" fmla="*/ 2147483647 h 159"/>
              <a:gd name="T8" fmla="*/ 2147483647 w 174"/>
              <a:gd name="T9" fmla="*/ 0 h 159"/>
              <a:gd name="T10" fmla="*/ 2147483647 w 174"/>
              <a:gd name="T11" fmla="*/ 0 h 159"/>
              <a:gd name="T12" fmla="*/ 2147483647 w 174"/>
              <a:gd name="T13" fmla="*/ 2147483647 h 159"/>
              <a:gd name="T14" fmla="*/ 2147483647 w 174"/>
              <a:gd name="T15" fmla="*/ 2147483647 h 159"/>
              <a:gd name="T16" fmla="*/ 2147483647 w 174"/>
              <a:gd name="T17" fmla="*/ 2147483647 h 159"/>
              <a:gd name="T18" fmla="*/ 2147483647 w 174"/>
              <a:gd name="T19" fmla="*/ 2147483647 h 159"/>
              <a:gd name="T20" fmla="*/ 2147483647 w 174"/>
              <a:gd name="T21" fmla="*/ 2147483647 h 159"/>
              <a:gd name="T22" fmla="*/ 2147483647 w 174"/>
              <a:gd name="T23" fmla="*/ 2147483647 h 159"/>
              <a:gd name="T24" fmla="*/ 2147483647 w 174"/>
              <a:gd name="T25" fmla="*/ 2147483647 h 159"/>
              <a:gd name="T26" fmla="*/ 2147483647 w 174"/>
              <a:gd name="T27" fmla="*/ 2147483647 h 159"/>
              <a:gd name="T28" fmla="*/ 2147483647 w 174"/>
              <a:gd name="T29" fmla="*/ 2147483647 h 159"/>
              <a:gd name="T30" fmla="*/ 2147483647 w 174"/>
              <a:gd name="T31" fmla="*/ 2147483647 h 159"/>
              <a:gd name="T32" fmla="*/ 2147483647 w 174"/>
              <a:gd name="T33" fmla="*/ 2147483647 h 159"/>
              <a:gd name="T34" fmla="*/ 2147483647 w 174"/>
              <a:gd name="T35" fmla="*/ 2147483647 h 159"/>
              <a:gd name="T36" fmla="*/ 0 w 174"/>
              <a:gd name="T37" fmla="*/ 2147483647 h 15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4"/>
              <a:gd name="T58" fmla="*/ 0 h 159"/>
              <a:gd name="T59" fmla="*/ 174 w 174"/>
              <a:gd name="T60" fmla="*/ 159 h 15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4" h="159">
                <a:moveTo>
                  <a:pt x="0" y="79"/>
                </a:moveTo>
                <a:lnTo>
                  <a:pt x="6" y="52"/>
                </a:lnTo>
                <a:lnTo>
                  <a:pt x="23" y="28"/>
                </a:lnTo>
                <a:lnTo>
                  <a:pt x="46" y="13"/>
                </a:lnTo>
                <a:lnTo>
                  <a:pt x="72" y="0"/>
                </a:lnTo>
                <a:lnTo>
                  <a:pt x="102" y="0"/>
                </a:lnTo>
                <a:lnTo>
                  <a:pt x="131" y="13"/>
                </a:lnTo>
                <a:lnTo>
                  <a:pt x="154" y="28"/>
                </a:lnTo>
                <a:lnTo>
                  <a:pt x="167" y="52"/>
                </a:lnTo>
                <a:lnTo>
                  <a:pt x="174" y="79"/>
                </a:lnTo>
                <a:lnTo>
                  <a:pt x="167" y="107"/>
                </a:lnTo>
                <a:lnTo>
                  <a:pt x="154" y="131"/>
                </a:lnTo>
                <a:lnTo>
                  <a:pt x="131" y="149"/>
                </a:lnTo>
                <a:lnTo>
                  <a:pt x="102" y="159"/>
                </a:lnTo>
                <a:lnTo>
                  <a:pt x="72" y="159"/>
                </a:lnTo>
                <a:lnTo>
                  <a:pt x="46" y="149"/>
                </a:lnTo>
                <a:lnTo>
                  <a:pt x="23" y="131"/>
                </a:lnTo>
                <a:lnTo>
                  <a:pt x="6" y="107"/>
                </a:lnTo>
                <a:lnTo>
                  <a:pt x="0" y="79"/>
                </a:lnTo>
                <a:close/>
              </a:path>
            </a:pathLst>
          </a:cu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59" name="Freeform 66"/>
          <p:cNvSpPr>
            <a:spLocks/>
          </p:cNvSpPr>
          <p:nvPr/>
        </p:nvSpPr>
        <p:spPr bwMode="auto">
          <a:xfrm>
            <a:off x="4567238" y="4476750"/>
            <a:ext cx="392112" cy="363538"/>
          </a:xfrm>
          <a:custGeom>
            <a:avLst/>
            <a:gdLst>
              <a:gd name="T0" fmla="*/ 0 w 247"/>
              <a:gd name="T1" fmla="*/ 2147483647 h 229"/>
              <a:gd name="T2" fmla="*/ 2147483647 w 247"/>
              <a:gd name="T3" fmla="*/ 2147483647 h 229"/>
              <a:gd name="T4" fmla="*/ 2147483647 w 247"/>
              <a:gd name="T5" fmla="*/ 2147483647 h 229"/>
              <a:gd name="T6" fmla="*/ 2147483647 w 247"/>
              <a:gd name="T7" fmla="*/ 2147483647 h 229"/>
              <a:gd name="T8" fmla="*/ 2147483647 w 247"/>
              <a:gd name="T9" fmla="*/ 2147483647 h 229"/>
              <a:gd name="T10" fmla="*/ 2147483647 w 247"/>
              <a:gd name="T11" fmla="*/ 0 h 229"/>
              <a:gd name="T12" fmla="*/ 2147483647 w 247"/>
              <a:gd name="T13" fmla="*/ 2147483647 h 229"/>
              <a:gd name="T14" fmla="*/ 2147483647 w 247"/>
              <a:gd name="T15" fmla="*/ 2147483647 h 229"/>
              <a:gd name="T16" fmla="*/ 2147483647 w 247"/>
              <a:gd name="T17" fmla="*/ 2147483647 h 229"/>
              <a:gd name="T18" fmla="*/ 2147483647 w 247"/>
              <a:gd name="T19" fmla="*/ 2147483647 h 229"/>
              <a:gd name="T20" fmla="*/ 2147483647 w 247"/>
              <a:gd name="T21" fmla="*/ 2147483647 h 229"/>
              <a:gd name="T22" fmla="*/ 2147483647 w 247"/>
              <a:gd name="T23" fmla="*/ 2147483647 h 229"/>
              <a:gd name="T24" fmla="*/ 2147483647 w 247"/>
              <a:gd name="T25" fmla="*/ 2147483647 h 229"/>
              <a:gd name="T26" fmla="*/ 2147483647 w 247"/>
              <a:gd name="T27" fmla="*/ 2147483647 h 229"/>
              <a:gd name="T28" fmla="*/ 2147483647 w 247"/>
              <a:gd name="T29" fmla="*/ 2147483647 h 229"/>
              <a:gd name="T30" fmla="*/ 2147483647 w 247"/>
              <a:gd name="T31" fmla="*/ 2147483647 h 229"/>
              <a:gd name="T32" fmla="*/ 2147483647 w 247"/>
              <a:gd name="T33" fmla="*/ 2147483647 h 229"/>
              <a:gd name="T34" fmla="*/ 2147483647 w 247"/>
              <a:gd name="T35" fmla="*/ 2147483647 h 229"/>
              <a:gd name="T36" fmla="*/ 2147483647 w 247"/>
              <a:gd name="T37" fmla="*/ 2147483647 h 229"/>
              <a:gd name="T38" fmla="*/ 2147483647 w 247"/>
              <a:gd name="T39" fmla="*/ 2147483647 h 229"/>
              <a:gd name="T40" fmla="*/ 0 w 247"/>
              <a:gd name="T41" fmla="*/ 2147483647 h 2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7"/>
              <a:gd name="T64" fmla="*/ 0 h 229"/>
              <a:gd name="T65" fmla="*/ 247 w 247"/>
              <a:gd name="T66" fmla="*/ 229 h 2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7" h="229">
                <a:moveTo>
                  <a:pt x="0" y="113"/>
                </a:moveTo>
                <a:lnTo>
                  <a:pt x="7" y="79"/>
                </a:lnTo>
                <a:lnTo>
                  <a:pt x="23" y="46"/>
                </a:lnTo>
                <a:lnTo>
                  <a:pt x="53" y="22"/>
                </a:lnTo>
                <a:lnTo>
                  <a:pt x="85" y="3"/>
                </a:lnTo>
                <a:lnTo>
                  <a:pt x="125" y="0"/>
                </a:lnTo>
                <a:lnTo>
                  <a:pt x="161" y="3"/>
                </a:lnTo>
                <a:lnTo>
                  <a:pt x="197" y="22"/>
                </a:lnTo>
                <a:lnTo>
                  <a:pt x="224" y="46"/>
                </a:lnTo>
                <a:lnTo>
                  <a:pt x="240" y="79"/>
                </a:lnTo>
                <a:lnTo>
                  <a:pt x="247" y="113"/>
                </a:lnTo>
                <a:lnTo>
                  <a:pt x="240" y="149"/>
                </a:lnTo>
                <a:lnTo>
                  <a:pt x="224" y="180"/>
                </a:lnTo>
                <a:lnTo>
                  <a:pt x="197" y="204"/>
                </a:lnTo>
                <a:lnTo>
                  <a:pt x="161" y="223"/>
                </a:lnTo>
                <a:lnTo>
                  <a:pt x="125" y="229"/>
                </a:lnTo>
                <a:lnTo>
                  <a:pt x="85" y="223"/>
                </a:lnTo>
                <a:lnTo>
                  <a:pt x="53" y="204"/>
                </a:lnTo>
                <a:lnTo>
                  <a:pt x="23" y="180"/>
                </a:lnTo>
                <a:lnTo>
                  <a:pt x="7" y="149"/>
                </a:lnTo>
                <a:lnTo>
                  <a:pt x="0" y="113"/>
                </a:lnTo>
                <a:close/>
              </a:path>
            </a:pathLst>
          </a:cu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60" name="Freeform 67"/>
          <p:cNvSpPr>
            <a:spLocks/>
          </p:cNvSpPr>
          <p:nvPr/>
        </p:nvSpPr>
        <p:spPr bwMode="auto">
          <a:xfrm>
            <a:off x="4624388" y="4530725"/>
            <a:ext cx="276225" cy="250825"/>
          </a:xfrm>
          <a:custGeom>
            <a:avLst/>
            <a:gdLst>
              <a:gd name="T0" fmla="*/ 0 w 174"/>
              <a:gd name="T1" fmla="*/ 2147483647 h 158"/>
              <a:gd name="T2" fmla="*/ 2147483647 w 174"/>
              <a:gd name="T3" fmla="*/ 2147483647 h 158"/>
              <a:gd name="T4" fmla="*/ 2147483647 w 174"/>
              <a:gd name="T5" fmla="*/ 2147483647 h 158"/>
              <a:gd name="T6" fmla="*/ 2147483647 w 174"/>
              <a:gd name="T7" fmla="*/ 2147483647 h 158"/>
              <a:gd name="T8" fmla="*/ 2147483647 w 174"/>
              <a:gd name="T9" fmla="*/ 0 h 158"/>
              <a:gd name="T10" fmla="*/ 2147483647 w 174"/>
              <a:gd name="T11" fmla="*/ 0 h 158"/>
              <a:gd name="T12" fmla="*/ 2147483647 w 174"/>
              <a:gd name="T13" fmla="*/ 2147483647 h 158"/>
              <a:gd name="T14" fmla="*/ 2147483647 w 174"/>
              <a:gd name="T15" fmla="*/ 2147483647 h 158"/>
              <a:gd name="T16" fmla="*/ 2147483647 w 174"/>
              <a:gd name="T17" fmla="*/ 2147483647 h 158"/>
              <a:gd name="T18" fmla="*/ 2147483647 w 174"/>
              <a:gd name="T19" fmla="*/ 2147483647 h 158"/>
              <a:gd name="T20" fmla="*/ 2147483647 w 174"/>
              <a:gd name="T21" fmla="*/ 2147483647 h 158"/>
              <a:gd name="T22" fmla="*/ 2147483647 w 174"/>
              <a:gd name="T23" fmla="*/ 2147483647 h 158"/>
              <a:gd name="T24" fmla="*/ 2147483647 w 174"/>
              <a:gd name="T25" fmla="*/ 2147483647 h 158"/>
              <a:gd name="T26" fmla="*/ 2147483647 w 174"/>
              <a:gd name="T27" fmla="*/ 2147483647 h 158"/>
              <a:gd name="T28" fmla="*/ 2147483647 w 174"/>
              <a:gd name="T29" fmla="*/ 2147483647 h 158"/>
              <a:gd name="T30" fmla="*/ 2147483647 w 174"/>
              <a:gd name="T31" fmla="*/ 2147483647 h 158"/>
              <a:gd name="T32" fmla="*/ 2147483647 w 174"/>
              <a:gd name="T33" fmla="*/ 2147483647 h 158"/>
              <a:gd name="T34" fmla="*/ 2147483647 w 174"/>
              <a:gd name="T35" fmla="*/ 2147483647 h 158"/>
              <a:gd name="T36" fmla="*/ 0 w 174"/>
              <a:gd name="T37" fmla="*/ 2147483647 h 1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4"/>
              <a:gd name="T58" fmla="*/ 0 h 158"/>
              <a:gd name="T59" fmla="*/ 174 w 174"/>
              <a:gd name="T60" fmla="*/ 158 h 1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4" h="158">
                <a:moveTo>
                  <a:pt x="0" y="79"/>
                </a:moveTo>
                <a:lnTo>
                  <a:pt x="7" y="52"/>
                </a:lnTo>
                <a:lnTo>
                  <a:pt x="23" y="27"/>
                </a:lnTo>
                <a:lnTo>
                  <a:pt x="46" y="9"/>
                </a:lnTo>
                <a:lnTo>
                  <a:pt x="72" y="0"/>
                </a:lnTo>
                <a:lnTo>
                  <a:pt x="102" y="0"/>
                </a:lnTo>
                <a:lnTo>
                  <a:pt x="132" y="9"/>
                </a:lnTo>
                <a:lnTo>
                  <a:pt x="155" y="27"/>
                </a:lnTo>
                <a:lnTo>
                  <a:pt x="168" y="52"/>
                </a:lnTo>
                <a:lnTo>
                  <a:pt x="174" y="79"/>
                </a:lnTo>
                <a:lnTo>
                  <a:pt x="168" y="106"/>
                </a:lnTo>
                <a:lnTo>
                  <a:pt x="155" y="131"/>
                </a:lnTo>
                <a:lnTo>
                  <a:pt x="132" y="149"/>
                </a:lnTo>
                <a:lnTo>
                  <a:pt x="102" y="158"/>
                </a:lnTo>
                <a:lnTo>
                  <a:pt x="72" y="158"/>
                </a:lnTo>
                <a:lnTo>
                  <a:pt x="46" y="149"/>
                </a:lnTo>
                <a:lnTo>
                  <a:pt x="23" y="131"/>
                </a:lnTo>
                <a:lnTo>
                  <a:pt x="7" y="106"/>
                </a:lnTo>
                <a:lnTo>
                  <a:pt x="0" y="79"/>
                </a:lnTo>
                <a:close/>
              </a:path>
            </a:pathLst>
          </a:cu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61" name="Freeform 68"/>
          <p:cNvSpPr>
            <a:spLocks/>
          </p:cNvSpPr>
          <p:nvPr/>
        </p:nvSpPr>
        <p:spPr bwMode="auto">
          <a:xfrm>
            <a:off x="6132513" y="3313113"/>
            <a:ext cx="392112" cy="361950"/>
          </a:xfrm>
          <a:custGeom>
            <a:avLst/>
            <a:gdLst>
              <a:gd name="T0" fmla="*/ 0 w 247"/>
              <a:gd name="T1" fmla="*/ 2147483647 h 228"/>
              <a:gd name="T2" fmla="*/ 2147483647 w 247"/>
              <a:gd name="T3" fmla="*/ 2147483647 h 228"/>
              <a:gd name="T4" fmla="*/ 2147483647 w 247"/>
              <a:gd name="T5" fmla="*/ 2147483647 h 228"/>
              <a:gd name="T6" fmla="*/ 2147483647 w 247"/>
              <a:gd name="T7" fmla="*/ 2147483647 h 228"/>
              <a:gd name="T8" fmla="*/ 2147483647 w 247"/>
              <a:gd name="T9" fmla="*/ 2147483647 h 228"/>
              <a:gd name="T10" fmla="*/ 2147483647 w 247"/>
              <a:gd name="T11" fmla="*/ 0 h 228"/>
              <a:gd name="T12" fmla="*/ 2147483647 w 247"/>
              <a:gd name="T13" fmla="*/ 2147483647 h 228"/>
              <a:gd name="T14" fmla="*/ 2147483647 w 247"/>
              <a:gd name="T15" fmla="*/ 2147483647 h 228"/>
              <a:gd name="T16" fmla="*/ 2147483647 w 247"/>
              <a:gd name="T17" fmla="*/ 2147483647 h 228"/>
              <a:gd name="T18" fmla="*/ 2147483647 w 247"/>
              <a:gd name="T19" fmla="*/ 2147483647 h 228"/>
              <a:gd name="T20" fmla="*/ 2147483647 w 247"/>
              <a:gd name="T21" fmla="*/ 2147483647 h 228"/>
              <a:gd name="T22" fmla="*/ 2147483647 w 247"/>
              <a:gd name="T23" fmla="*/ 2147483647 h 228"/>
              <a:gd name="T24" fmla="*/ 2147483647 w 247"/>
              <a:gd name="T25" fmla="*/ 2147483647 h 228"/>
              <a:gd name="T26" fmla="*/ 2147483647 w 247"/>
              <a:gd name="T27" fmla="*/ 2147483647 h 228"/>
              <a:gd name="T28" fmla="*/ 2147483647 w 247"/>
              <a:gd name="T29" fmla="*/ 2147483647 h 228"/>
              <a:gd name="T30" fmla="*/ 2147483647 w 247"/>
              <a:gd name="T31" fmla="*/ 2147483647 h 228"/>
              <a:gd name="T32" fmla="*/ 2147483647 w 247"/>
              <a:gd name="T33" fmla="*/ 2147483647 h 228"/>
              <a:gd name="T34" fmla="*/ 2147483647 w 247"/>
              <a:gd name="T35" fmla="*/ 2147483647 h 228"/>
              <a:gd name="T36" fmla="*/ 2147483647 w 247"/>
              <a:gd name="T37" fmla="*/ 2147483647 h 228"/>
              <a:gd name="T38" fmla="*/ 2147483647 w 247"/>
              <a:gd name="T39" fmla="*/ 2147483647 h 228"/>
              <a:gd name="T40" fmla="*/ 0 w 247"/>
              <a:gd name="T41" fmla="*/ 2147483647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7"/>
              <a:gd name="T64" fmla="*/ 0 h 228"/>
              <a:gd name="T65" fmla="*/ 247 w 247"/>
              <a:gd name="T66" fmla="*/ 228 h 2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7" h="228">
                <a:moveTo>
                  <a:pt x="0" y="115"/>
                </a:moveTo>
                <a:lnTo>
                  <a:pt x="7" y="79"/>
                </a:lnTo>
                <a:lnTo>
                  <a:pt x="23" y="48"/>
                </a:lnTo>
                <a:lnTo>
                  <a:pt x="53" y="21"/>
                </a:lnTo>
                <a:lnTo>
                  <a:pt x="86" y="6"/>
                </a:lnTo>
                <a:lnTo>
                  <a:pt x="125" y="0"/>
                </a:lnTo>
                <a:lnTo>
                  <a:pt x="162" y="6"/>
                </a:lnTo>
                <a:lnTo>
                  <a:pt x="198" y="21"/>
                </a:lnTo>
                <a:lnTo>
                  <a:pt x="224" y="48"/>
                </a:lnTo>
                <a:lnTo>
                  <a:pt x="240" y="79"/>
                </a:lnTo>
                <a:lnTo>
                  <a:pt x="247" y="115"/>
                </a:lnTo>
                <a:lnTo>
                  <a:pt x="240" y="149"/>
                </a:lnTo>
                <a:lnTo>
                  <a:pt x="224" y="182"/>
                </a:lnTo>
                <a:lnTo>
                  <a:pt x="198" y="207"/>
                </a:lnTo>
                <a:lnTo>
                  <a:pt x="162" y="222"/>
                </a:lnTo>
                <a:lnTo>
                  <a:pt x="125" y="228"/>
                </a:lnTo>
                <a:lnTo>
                  <a:pt x="86" y="222"/>
                </a:lnTo>
                <a:lnTo>
                  <a:pt x="53" y="207"/>
                </a:lnTo>
                <a:lnTo>
                  <a:pt x="23" y="182"/>
                </a:lnTo>
                <a:lnTo>
                  <a:pt x="7" y="149"/>
                </a:lnTo>
                <a:lnTo>
                  <a:pt x="0" y="115"/>
                </a:lnTo>
                <a:close/>
              </a:path>
            </a:pathLst>
          </a:cu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62" name="Freeform 69"/>
          <p:cNvSpPr>
            <a:spLocks/>
          </p:cNvSpPr>
          <p:nvPr/>
        </p:nvSpPr>
        <p:spPr bwMode="auto">
          <a:xfrm>
            <a:off x="6191250" y="3370263"/>
            <a:ext cx="276225" cy="246062"/>
          </a:xfrm>
          <a:custGeom>
            <a:avLst/>
            <a:gdLst>
              <a:gd name="T0" fmla="*/ 0 w 174"/>
              <a:gd name="T1" fmla="*/ 2147483647 h 155"/>
              <a:gd name="T2" fmla="*/ 2147483647 w 174"/>
              <a:gd name="T3" fmla="*/ 2147483647 h 155"/>
              <a:gd name="T4" fmla="*/ 2147483647 w 174"/>
              <a:gd name="T5" fmla="*/ 2147483647 h 155"/>
              <a:gd name="T6" fmla="*/ 2147483647 w 174"/>
              <a:gd name="T7" fmla="*/ 2147483647 h 155"/>
              <a:gd name="T8" fmla="*/ 2147483647 w 174"/>
              <a:gd name="T9" fmla="*/ 0 h 155"/>
              <a:gd name="T10" fmla="*/ 2147483647 w 174"/>
              <a:gd name="T11" fmla="*/ 0 h 155"/>
              <a:gd name="T12" fmla="*/ 2147483647 w 174"/>
              <a:gd name="T13" fmla="*/ 2147483647 h 155"/>
              <a:gd name="T14" fmla="*/ 2147483647 w 174"/>
              <a:gd name="T15" fmla="*/ 2147483647 h 155"/>
              <a:gd name="T16" fmla="*/ 2147483647 w 174"/>
              <a:gd name="T17" fmla="*/ 2147483647 h 155"/>
              <a:gd name="T18" fmla="*/ 2147483647 w 174"/>
              <a:gd name="T19" fmla="*/ 2147483647 h 155"/>
              <a:gd name="T20" fmla="*/ 2147483647 w 174"/>
              <a:gd name="T21" fmla="*/ 2147483647 h 155"/>
              <a:gd name="T22" fmla="*/ 2147483647 w 174"/>
              <a:gd name="T23" fmla="*/ 2147483647 h 155"/>
              <a:gd name="T24" fmla="*/ 2147483647 w 174"/>
              <a:gd name="T25" fmla="*/ 2147483647 h 155"/>
              <a:gd name="T26" fmla="*/ 2147483647 w 174"/>
              <a:gd name="T27" fmla="*/ 2147483647 h 155"/>
              <a:gd name="T28" fmla="*/ 2147483647 w 174"/>
              <a:gd name="T29" fmla="*/ 2147483647 h 155"/>
              <a:gd name="T30" fmla="*/ 2147483647 w 174"/>
              <a:gd name="T31" fmla="*/ 2147483647 h 155"/>
              <a:gd name="T32" fmla="*/ 2147483647 w 174"/>
              <a:gd name="T33" fmla="*/ 2147483647 h 155"/>
              <a:gd name="T34" fmla="*/ 2147483647 w 174"/>
              <a:gd name="T35" fmla="*/ 2147483647 h 155"/>
              <a:gd name="T36" fmla="*/ 0 w 174"/>
              <a:gd name="T37" fmla="*/ 2147483647 h 1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4"/>
              <a:gd name="T58" fmla="*/ 0 h 155"/>
              <a:gd name="T59" fmla="*/ 174 w 174"/>
              <a:gd name="T60" fmla="*/ 155 h 1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4" h="155">
                <a:moveTo>
                  <a:pt x="0" y="79"/>
                </a:moveTo>
                <a:lnTo>
                  <a:pt x="6" y="52"/>
                </a:lnTo>
                <a:lnTo>
                  <a:pt x="23" y="28"/>
                </a:lnTo>
                <a:lnTo>
                  <a:pt x="46" y="9"/>
                </a:lnTo>
                <a:lnTo>
                  <a:pt x="72" y="0"/>
                </a:lnTo>
                <a:lnTo>
                  <a:pt x="102" y="0"/>
                </a:lnTo>
                <a:lnTo>
                  <a:pt x="131" y="9"/>
                </a:lnTo>
                <a:lnTo>
                  <a:pt x="154" y="28"/>
                </a:lnTo>
                <a:lnTo>
                  <a:pt x="167" y="52"/>
                </a:lnTo>
                <a:lnTo>
                  <a:pt x="174" y="79"/>
                </a:lnTo>
                <a:lnTo>
                  <a:pt x="167" y="107"/>
                </a:lnTo>
                <a:lnTo>
                  <a:pt x="154" y="128"/>
                </a:lnTo>
                <a:lnTo>
                  <a:pt x="131" y="146"/>
                </a:lnTo>
                <a:lnTo>
                  <a:pt x="102" y="155"/>
                </a:lnTo>
                <a:lnTo>
                  <a:pt x="72" y="155"/>
                </a:lnTo>
                <a:lnTo>
                  <a:pt x="46" y="146"/>
                </a:lnTo>
                <a:lnTo>
                  <a:pt x="23" y="128"/>
                </a:lnTo>
                <a:lnTo>
                  <a:pt x="6" y="107"/>
                </a:lnTo>
                <a:lnTo>
                  <a:pt x="0" y="79"/>
                </a:lnTo>
                <a:close/>
              </a:path>
            </a:pathLst>
          </a:cu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63" name="Freeform 70"/>
          <p:cNvSpPr>
            <a:spLocks/>
          </p:cNvSpPr>
          <p:nvPr/>
        </p:nvSpPr>
        <p:spPr bwMode="auto">
          <a:xfrm>
            <a:off x="6132513" y="4670425"/>
            <a:ext cx="392112" cy="361950"/>
          </a:xfrm>
          <a:custGeom>
            <a:avLst/>
            <a:gdLst>
              <a:gd name="T0" fmla="*/ 0 w 247"/>
              <a:gd name="T1" fmla="*/ 2147483647 h 228"/>
              <a:gd name="T2" fmla="*/ 2147483647 w 247"/>
              <a:gd name="T3" fmla="*/ 2147483647 h 228"/>
              <a:gd name="T4" fmla="*/ 2147483647 w 247"/>
              <a:gd name="T5" fmla="*/ 2147483647 h 228"/>
              <a:gd name="T6" fmla="*/ 2147483647 w 247"/>
              <a:gd name="T7" fmla="*/ 2147483647 h 228"/>
              <a:gd name="T8" fmla="*/ 2147483647 w 247"/>
              <a:gd name="T9" fmla="*/ 2147483647 h 228"/>
              <a:gd name="T10" fmla="*/ 2147483647 w 247"/>
              <a:gd name="T11" fmla="*/ 0 h 228"/>
              <a:gd name="T12" fmla="*/ 2147483647 w 247"/>
              <a:gd name="T13" fmla="*/ 2147483647 h 228"/>
              <a:gd name="T14" fmla="*/ 2147483647 w 247"/>
              <a:gd name="T15" fmla="*/ 2147483647 h 228"/>
              <a:gd name="T16" fmla="*/ 2147483647 w 247"/>
              <a:gd name="T17" fmla="*/ 2147483647 h 228"/>
              <a:gd name="T18" fmla="*/ 2147483647 w 247"/>
              <a:gd name="T19" fmla="*/ 2147483647 h 228"/>
              <a:gd name="T20" fmla="*/ 2147483647 w 247"/>
              <a:gd name="T21" fmla="*/ 2147483647 h 228"/>
              <a:gd name="T22" fmla="*/ 2147483647 w 247"/>
              <a:gd name="T23" fmla="*/ 2147483647 h 228"/>
              <a:gd name="T24" fmla="*/ 2147483647 w 247"/>
              <a:gd name="T25" fmla="*/ 2147483647 h 228"/>
              <a:gd name="T26" fmla="*/ 2147483647 w 247"/>
              <a:gd name="T27" fmla="*/ 2147483647 h 228"/>
              <a:gd name="T28" fmla="*/ 2147483647 w 247"/>
              <a:gd name="T29" fmla="*/ 2147483647 h 228"/>
              <a:gd name="T30" fmla="*/ 2147483647 w 247"/>
              <a:gd name="T31" fmla="*/ 2147483647 h 228"/>
              <a:gd name="T32" fmla="*/ 2147483647 w 247"/>
              <a:gd name="T33" fmla="*/ 2147483647 h 228"/>
              <a:gd name="T34" fmla="*/ 2147483647 w 247"/>
              <a:gd name="T35" fmla="*/ 2147483647 h 228"/>
              <a:gd name="T36" fmla="*/ 2147483647 w 247"/>
              <a:gd name="T37" fmla="*/ 2147483647 h 228"/>
              <a:gd name="T38" fmla="*/ 2147483647 w 247"/>
              <a:gd name="T39" fmla="*/ 2147483647 h 228"/>
              <a:gd name="T40" fmla="*/ 0 w 247"/>
              <a:gd name="T41" fmla="*/ 2147483647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7"/>
              <a:gd name="T64" fmla="*/ 0 h 228"/>
              <a:gd name="T65" fmla="*/ 247 w 247"/>
              <a:gd name="T66" fmla="*/ 228 h 2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7" h="228">
                <a:moveTo>
                  <a:pt x="0" y="116"/>
                </a:moveTo>
                <a:lnTo>
                  <a:pt x="7" y="79"/>
                </a:lnTo>
                <a:lnTo>
                  <a:pt x="23" y="49"/>
                </a:lnTo>
                <a:lnTo>
                  <a:pt x="53" y="21"/>
                </a:lnTo>
                <a:lnTo>
                  <a:pt x="86" y="6"/>
                </a:lnTo>
                <a:lnTo>
                  <a:pt x="125" y="0"/>
                </a:lnTo>
                <a:lnTo>
                  <a:pt x="162" y="6"/>
                </a:lnTo>
                <a:lnTo>
                  <a:pt x="198" y="21"/>
                </a:lnTo>
                <a:lnTo>
                  <a:pt x="224" y="49"/>
                </a:lnTo>
                <a:lnTo>
                  <a:pt x="240" y="79"/>
                </a:lnTo>
                <a:lnTo>
                  <a:pt x="247" y="116"/>
                </a:lnTo>
                <a:lnTo>
                  <a:pt x="240" y="149"/>
                </a:lnTo>
                <a:lnTo>
                  <a:pt x="224" y="183"/>
                </a:lnTo>
                <a:lnTo>
                  <a:pt x="198" y="207"/>
                </a:lnTo>
                <a:lnTo>
                  <a:pt x="162" y="222"/>
                </a:lnTo>
                <a:lnTo>
                  <a:pt x="125" y="228"/>
                </a:lnTo>
                <a:lnTo>
                  <a:pt x="86" y="222"/>
                </a:lnTo>
                <a:lnTo>
                  <a:pt x="53" y="207"/>
                </a:lnTo>
                <a:lnTo>
                  <a:pt x="23" y="183"/>
                </a:lnTo>
                <a:lnTo>
                  <a:pt x="7" y="149"/>
                </a:lnTo>
                <a:lnTo>
                  <a:pt x="0" y="116"/>
                </a:lnTo>
                <a:close/>
              </a:path>
            </a:pathLst>
          </a:cu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64" name="Freeform 71"/>
          <p:cNvSpPr>
            <a:spLocks/>
          </p:cNvSpPr>
          <p:nvPr/>
        </p:nvSpPr>
        <p:spPr bwMode="auto">
          <a:xfrm>
            <a:off x="6191250" y="4729163"/>
            <a:ext cx="276225" cy="250825"/>
          </a:xfrm>
          <a:custGeom>
            <a:avLst/>
            <a:gdLst>
              <a:gd name="T0" fmla="*/ 0 w 174"/>
              <a:gd name="T1" fmla="*/ 2147483647 h 158"/>
              <a:gd name="T2" fmla="*/ 2147483647 w 174"/>
              <a:gd name="T3" fmla="*/ 2147483647 h 158"/>
              <a:gd name="T4" fmla="*/ 2147483647 w 174"/>
              <a:gd name="T5" fmla="*/ 2147483647 h 158"/>
              <a:gd name="T6" fmla="*/ 2147483647 w 174"/>
              <a:gd name="T7" fmla="*/ 2147483647 h 158"/>
              <a:gd name="T8" fmla="*/ 2147483647 w 174"/>
              <a:gd name="T9" fmla="*/ 0 h 158"/>
              <a:gd name="T10" fmla="*/ 2147483647 w 174"/>
              <a:gd name="T11" fmla="*/ 0 h 158"/>
              <a:gd name="T12" fmla="*/ 2147483647 w 174"/>
              <a:gd name="T13" fmla="*/ 2147483647 h 158"/>
              <a:gd name="T14" fmla="*/ 2147483647 w 174"/>
              <a:gd name="T15" fmla="*/ 2147483647 h 158"/>
              <a:gd name="T16" fmla="*/ 2147483647 w 174"/>
              <a:gd name="T17" fmla="*/ 2147483647 h 158"/>
              <a:gd name="T18" fmla="*/ 2147483647 w 174"/>
              <a:gd name="T19" fmla="*/ 2147483647 h 158"/>
              <a:gd name="T20" fmla="*/ 2147483647 w 174"/>
              <a:gd name="T21" fmla="*/ 2147483647 h 158"/>
              <a:gd name="T22" fmla="*/ 2147483647 w 174"/>
              <a:gd name="T23" fmla="*/ 2147483647 h 158"/>
              <a:gd name="T24" fmla="*/ 2147483647 w 174"/>
              <a:gd name="T25" fmla="*/ 2147483647 h 158"/>
              <a:gd name="T26" fmla="*/ 2147483647 w 174"/>
              <a:gd name="T27" fmla="*/ 2147483647 h 158"/>
              <a:gd name="T28" fmla="*/ 2147483647 w 174"/>
              <a:gd name="T29" fmla="*/ 2147483647 h 158"/>
              <a:gd name="T30" fmla="*/ 2147483647 w 174"/>
              <a:gd name="T31" fmla="*/ 2147483647 h 158"/>
              <a:gd name="T32" fmla="*/ 2147483647 w 174"/>
              <a:gd name="T33" fmla="*/ 2147483647 h 158"/>
              <a:gd name="T34" fmla="*/ 2147483647 w 174"/>
              <a:gd name="T35" fmla="*/ 2147483647 h 158"/>
              <a:gd name="T36" fmla="*/ 0 w 174"/>
              <a:gd name="T37" fmla="*/ 2147483647 h 1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4"/>
              <a:gd name="T58" fmla="*/ 0 h 158"/>
              <a:gd name="T59" fmla="*/ 174 w 174"/>
              <a:gd name="T60" fmla="*/ 158 h 1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4" h="158">
                <a:moveTo>
                  <a:pt x="0" y="79"/>
                </a:moveTo>
                <a:lnTo>
                  <a:pt x="6" y="51"/>
                </a:lnTo>
                <a:lnTo>
                  <a:pt x="23" y="27"/>
                </a:lnTo>
                <a:lnTo>
                  <a:pt x="46" y="9"/>
                </a:lnTo>
                <a:lnTo>
                  <a:pt x="72" y="0"/>
                </a:lnTo>
                <a:lnTo>
                  <a:pt x="102" y="0"/>
                </a:lnTo>
                <a:lnTo>
                  <a:pt x="131" y="9"/>
                </a:lnTo>
                <a:lnTo>
                  <a:pt x="154" y="27"/>
                </a:lnTo>
                <a:lnTo>
                  <a:pt x="167" y="51"/>
                </a:lnTo>
                <a:lnTo>
                  <a:pt x="174" y="79"/>
                </a:lnTo>
                <a:lnTo>
                  <a:pt x="167" y="106"/>
                </a:lnTo>
                <a:lnTo>
                  <a:pt x="154" y="130"/>
                </a:lnTo>
                <a:lnTo>
                  <a:pt x="131" y="149"/>
                </a:lnTo>
                <a:lnTo>
                  <a:pt x="102" y="158"/>
                </a:lnTo>
                <a:lnTo>
                  <a:pt x="72" y="158"/>
                </a:lnTo>
                <a:lnTo>
                  <a:pt x="46" y="149"/>
                </a:lnTo>
                <a:lnTo>
                  <a:pt x="23" y="130"/>
                </a:lnTo>
                <a:lnTo>
                  <a:pt x="6" y="106"/>
                </a:lnTo>
                <a:lnTo>
                  <a:pt x="0" y="79"/>
                </a:lnTo>
                <a:close/>
              </a:path>
            </a:pathLst>
          </a:cu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65" name="Rectangle 72"/>
          <p:cNvSpPr>
            <a:spLocks noChangeArrowheads="1"/>
          </p:cNvSpPr>
          <p:nvPr/>
        </p:nvSpPr>
        <p:spPr bwMode="auto">
          <a:xfrm>
            <a:off x="1427163" y="3213100"/>
            <a:ext cx="1828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r>
              <a:rPr lang="en-US" altLang="en-US" sz="2400" b="1">
                <a:solidFill>
                  <a:srgbClr val="000000"/>
                </a:solidFill>
              </a:rPr>
              <a:t>Response, X</a:t>
            </a:r>
            <a:endParaRPr lang="en-US" altLang="en-US" sz="2400"/>
          </a:p>
        </p:txBody>
      </p:sp>
      <p:sp>
        <p:nvSpPr>
          <p:cNvPr id="43066" name="Line 73"/>
          <p:cNvSpPr>
            <a:spLocks noChangeShapeType="1"/>
          </p:cNvSpPr>
          <p:nvPr/>
        </p:nvSpPr>
        <p:spPr bwMode="auto">
          <a:xfrm>
            <a:off x="4144963" y="4627563"/>
            <a:ext cx="1173162" cy="1587"/>
          </a:xfrm>
          <a:prstGeom prst="line">
            <a:avLst/>
          </a:prstGeom>
          <a:noFill/>
          <a:ln w="68263">
            <a:solidFill>
              <a:srgbClr val="808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67" name="Line 74"/>
          <p:cNvSpPr>
            <a:spLocks noChangeShapeType="1"/>
          </p:cNvSpPr>
          <p:nvPr/>
        </p:nvSpPr>
        <p:spPr bwMode="auto">
          <a:xfrm>
            <a:off x="5710238" y="4143375"/>
            <a:ext cx="1174750" cy="1588"/>
          </a:xfrm>
          <a:prstGeom prst="line">
            <a:avLst/>
          </a:prstGeom>
          <a:noFill/>
          <a:ln w="68263">
            <a:solidFill>
              <a:srgbClr val="808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68" name="Line 75"/>
          <p:cNvSpPr>
            <a:spLocks noChangeShapeType="1"/>
          </p:cNvSpPr>
          <p:nvPr/>
        </p:nvSpPr>
        <p:spPr bwMode="auto">
          <a:xfrm>
            <a:off x="2479675" y="4868863"/>
            <a:ext cx="1174750" cy="1587"/>
          </a:xfrm>
          <a:prstGeom prst="line">
            <a:avLst/>
          </a:prstGeom>
          <a:noFill/>
          <a:ln w="68263">
            <a:solidFill>
              <a:srgbClr val="808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3069" name="Object 9"/>
          <p:cNvGraphicFramePr>
            <a:graphicFrameLocks noChangeAspect="1"/>
          </p:cNvGraphicFramePr>
          <p:nvPr/>
        </p:nvGraphicFramePr>
        <p:xfrm>
          <a:off x="990600" y="1905000"/>
          <a:ext cx="8001000" cy="820738"/>
        </p:xfrm>
        <a:graphic>
          <a:graphicData uri="http://schemas.openxmlformats.org/presentationml/2006/ole">
            <mc:AlternateContent xmlns:mc="http://schemas.openxmlformats.org/markup-compatibility/2006">
              <mc:Choice xmlns:v="urn:schemas-microsoft-com:vml" Requires="v">
                <p:oleObj spid="_x0000_s43079" name="Equation" r:id="rId9" imgW="4699000" imgH="508000" progId="Equation.DSMT4">
                  <p:embed/>
                </p:oleObj>
              </mc:Choice>
              <mc:Fallback>
                <p:oleObj name="Equation" r:id="rId9" imgW="4699000" imgH="508000"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1905000"/>
                        <a:ext cx="8001000" cy="820738"/>
                      </a:xfrm>
                      <a:prstGeom prst="rect">
                        <a:avLst/>
                      </a:prstGeom>
                      <a:solidFill>
                        <a:srgbClr val="FDE0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70" name="Object 76"/>
          <p:cNvGraphicFramePr>
            <a:graphicFrameLocks noChangeAspect="1"/>
          </p:cNvGraphicFramePr>
          <p:nvPr/>
        </p:nvGraphicFramePr>
        <p:xfrm>
          <a:off x="5410200" y="4343400"/>
          <a:ext cx="358775" cy="457200"/>
        </p:xfrm>
        <a:graphic>
          <a:graphicData uri="http://schemas.openxmlformats.org/presentationml/2006/ole">
            <mc:AlternateContent xmlns:mc="http://schemas.openxmlformats.org/markup-compatibility/2006">
              <mc:Choice xmlns:v="urn:schemas-microsoft-com:vml" Requires="v">
                <p:oleObj spid="_x0000_s43080" name="Equation" r:id="rId11" imgW="190500" imgH="241300" progId="Equation.DSMT4">
                  <p:embed/>
                </p:oleObj>
              </mc:Choice>
              <mc:Fallback>
                <p:oleObj name="Equation" r:id="rId11" imgW="190500" imgH="241300" progId="Equation.DSMT4">
                  <p:embed/>
                  <p:pic>
                    <p:nvPicPr>
                      <p:cNvPr id="0" name="Object 7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10200" y="4343400"/>
                        <a:ext cx="3587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71" name="Object 78"/>
          <p:cNvGraphicFramePr>
            <a:graphicFrameLocks noChangeAspect="1"/>
          </p:cNvGraphicFramePr>
          <p:nvPr/>
        </p:nvGraphicFramePr>
        <p:xfrm>
          <a:off x="6934200" y="3886200"/>
          <a:ext cx="358775" cy="457200"/>
        </p:xfrm>
        <a:graphic>
          <a:graphicData uri="http://schemas.openxmlformats.org/presentationml/2006/ole">
            <mc:AlternateContent xmlns:mc="http://schemas.openxmlformats.org/markup-compatibility/2006">
              <mc:Choice xmlns:v="urn:schemas-microsoft-com:vml" Requires="v">
                <p:oleObj spid="_x0000_s43081" name="Equation" r:id="rId13" imgW="190500" imgH="241300" progId="Equation.DSMT4">
                  <p:embed/>
                </p:oleObj>
              </mc:Choice>
              <mc:Fallback>
                <p:oleObj name="Equation" r:id="rId13" imgW="190500" imgH="241300" progId="Equation.DSMT4">
                  <p:embed/>
                  <p:pic>
                    <p:nvPicPr>
                      <p:cNvPr id="0" name="Object 7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34200" y="3886200"/>
                        <a:ext cx="3587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72" name="Object 80"/>
          <p:cNvGraphicFramePr>
            <a:graphicFrameLocks noChangeAspect="1"/>
          </p:cNvGraphicFramePr>
          <p:nvPr/>
        </p:nvGraphicFramePr>
        <p:xfrm>
          <a:off x="7315200" y="4191000"/>
          <a:ext cx="263525" cy="384175"/>
        </p:xfrm>
        <a:graphic>
          <a:graphicData uri="http://schemas.openxmlformats.org/presentationml/2006/ole">
            <mc:AlternateContent xmlns:mc="http://schemas.openxmlformats.org/markup-compatibility/2006">
              <mc:Choice xmlns:v="urn:schemas-microsoft-com:vml" Requires="v">
                <p:oleObj spid="_x0000_s43082" name="Equation" r:id="rId15" imgW="139700" imgH="203200" progId="Equation.DSMT4">
                  <p:embed/>
                </p:oleObj>
              </mc:Choice>
              <mc:Fallback>
                <p:oleObj name="Equation" r:id="rId15" imgW="139700" imgH="203200" progId="Equation.DSMT4">
                  <p:embed/>
                  <p:pic>
                    <p:nvPicPr>
                      <p:cNvPr id="0" name="Object 8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15200" y="4191000"/>
                        <a:ext cx="263525"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spcBef>
                <a:spcPct val="10000"/>
              </a:spcBef>
              <a:buClr>
                <a:schemeClr val="tx2"/>
              </a:buClr>
              <a:buSzPct val="75000"/>
              <a:buFont typeface="Wingdings" pitchFamily="2" charset="2"/>
              <a:buNone/>
            </a:pPr>
            <a:r>
              <a:rPr lang="en-US" altLang="en-US" smtClean="0"/>
              <a:t>Within-Group Variation</a:t>
            </a:r>
          </a:p>
        </p:txBody>
      </p:sp>
      <p:graphicFrame>
        <p:nvGraphicFramePr>
          <p:cNvPr id="44035" name="Object 10"/>
          <p:cNvGraphicFramePr>
            <a:graphicFrameLocks noGrp="1" noChangeAspect="1"/>
          </p:cNvGraphicFramePr>
          <p:nvPr>
            <p:ph sz="half" idx="1"/>
          </p:nvPr>
        </p:nvGraphicFramePr>
        <p:xfrm>
          <a:off x="3733800" y="4800600"/>
          <a:ext cx="492125" cy="596900"/>
        </p:xfrm>
        <a:graphic>
          <a:graphicData uri="http://schemas.openxmlformats.org/presentationml/2006/ole">
            <mc:AlternateContent xmlns:mc="http://schemas.openxmlformats.org/markup-compatibility/2006">
              <mc:Choice xmlns:v="urn:schemas-microsoft-com:vml" Requires="v">
                <p:oleObj spid="_x0000_s44046" name="Equation" r:id="rId4" imgW="177569" imgH="215619" progId="Equation.3">
                  <p:embed/>
                </p:oleObj>
              </mc:Choice>
              <mc:Fallback>
                <p:oleObj name="Equation" r:id="rId4" imgW="177569" imgH="215619"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4800600"/>
                        <a:ext cx="492125"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36" name="Object 12"/>
          <p:cNvGraphicFramePr>
            <a:graphicFrameLocks noGrp="1" noChangeAspect="1"/>
          </p:cNvGraphicFramePr>
          <p:nvPr>
            <p:ph sz="quarter" idx="2"/>
          </p:nvPr>
        </p:nvGraphicFramePr>
        <p:xfrm>
          <a:off x="6858000" y="4114800"/>
          <a:ext cx="538163" cy="609600"/>
        </p:xfrm>
        <a:graphic>
          <a:graphicData uri="http://schemas.openxmlformats.org/presentationml/2006/ole">
            <mc:AlternateContent xmlns:mc="http://schemas.openxmlformats.org/markup-compatibility/2006">
              <mc:Choice xmlns:v="urn:schemas-microsoft-com:vml" Requires="v">
                <p:oleObj spid="_x0000_s44047" name="Equation" r:id="rId6" imgW="190335" imgH="215713" progId="Equation.3">
                  <p:embed/>
                </p:oleObj>
              </mc:Choice>
              <mc:Fallback>
                <p:oleObj name="Equation" r:id="rId6" imgW="190335" imgH="215713"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0" y="4114800"/>
                        <a:ext cx="538163"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37" name="Object 4">
            <a:hlinkClick r:id="" action="ppaction://ole?verb=0"/>
          </p:cNvPr>
          <p:cNvGraphicFramePr>
            <a:graphicFrameLocks/>
          </p:cNvGraphicFramePr>
          <p:nvPr/>
        </p:nvGraphicFramePr>
        <p:xfrm>
          <a:off x="1143000" y="3200400"/>
          <a:ext cx="6577013" cy="3189288"/>
        </p:xfrm>
        <a:graphic>
          <a:graphicData uri="http://schemas.openxmlformats.org/presentationml/2006/ole">
            <mc:AlternateContent xmlns:mc="http://schemas.openxmlformats.org/markup-compatibility/2006">
              <mc:Choice xmlns:v="urn:schemas-microsoft-com:vml" Requires="v">
                <p:oleObj spid="_x0000_s44048" name="VISIO" r:id="rId8" imgW="3809955" imgH="1981260" progId="Visio.Drawing.5">
                  <p:embed/>
                </p:oleObj>
              </mc:Choice>
              <mc:Fallback>
                <p:oleObj name="VISIO" r:id="rId8" imgW="3809955" imgH="1981260" progId="Visio.Drawing.5">
                  <p:embed/>
                  <p:pic>
                    <p:nvPicPr>
                      <p:cNvPr id="0" name="Object 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3000" y="3200400"/>
                        <a:ext cx="6577013" cy="318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38" name="Object 8"/>
          <p:cNvGraphicFramePr>
            <a:graphicFrameLocks noChangeAspect="1"/>
          </p:cNvGraphicFramePr>
          <p:nvPr/>
        </p:nvGraphicFramePr>
        <p:xfrm>
          <a:off x="1992313" y="1828800"/>
          <a:ext cx="5462587" cy="963613"/>
        </p:xfrm>
        <a:graphic>
          <a:graphicData uri="http://schemas.openxmlformats.org/presentationml/2006/ole">
            <mc:AlternateContent xmlns:mc="http://schemas.openxmlformats.org/markup-compatibility/2006">
              <mc:Choice xmlns:v="urn:schemas-microsoft-com:vml" Requires="v">
                <p:oleObj spid="_x0000_s44049" name="Equation" r:id="rId10" imgW="2768600" imgH="495300" progId="Equation.DSMT4">
                  <p:embed/>
                </p:oleObj>
              </mc:Choice>
              <mc:Fallback>
                <p:oleObj name="Equation" r:id="rId10" imgW="2768600" imgH="495300" progId="Equation.DSMT4">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92313" y="1828800"/>
                        <a:ext cx="5462587" cy="963613"/>
                      </a:xfrm>
                      <a:prstGeom prst="rect">
                        <a:avLst/>
                      </a:prstGeom>
                      <a:solidFill>
                        <a:srgbClr val="FDE0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39" name="Text Box 9"/>
          <p:cNvSpPr txBox="1">
            <a:spLocks noChangeArrowheads="1"/>
          </p:cNvSpPr>
          <p:nvPr/>
        </p:nvSpPr>
        <p:spPr bwMode="auto">
          <a:xfrm>
            <a:off x="7620000" y="1219200"/>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50000"/>
              </a:spcBef>
              <a:buClrTx/>
              <a:buSzTx/>
              <a:buFontTx/>
              <a:buNone/>
            </a:pPr>
            <a:r>
              <a:rPr lang="en-US" altLang="en-US" sz="2000" i="1">
                <a:solidFill>
                  <a:schemeClr val="tx2"/>
                </a:solidFill>
              </a:rPr>
              <a:t>(continued)</a:t>
            </a:r>
          </a:p>
        </p:txBody>
      </p:sp>
      <p:graphicFrame>
        <p:nvGraphicFramePr>
          <p:cNvPr id="44040" name="Object 14"/>
          <p:cNvGraphicFramePr>
            <a:graphicFrameLocks noGrp="1" noChangeAspect="1"/>
          </p:cNvGraphicFramePr>
          <p:nvPr>
            <p:ph sz="quarter" idx="3"/>
          </p:nvPr>
        </p:nvGraphicFramePr>
        <p:xfrm>
          <a:off x="5334000" y="4495800"/>
          <a:ext cx="538163" cy="609600"/>
        </p:xfrm>
        <a:graphic>
          <a:graphicData uri="http://schemas.openxmlformats.org/presentationml/2006/ole">
            <mc:AlternateContent xmlns:mc="http://schemas.openxmlformats.org/markup-compatibility/2006">
              <mc:Choice xmlns:v="urn:schemas-microsoft-com:vml" Requires="v">
                <p:oleObj spid="_x0000_s44050" name="Equation" r:id="rId12" imgW="190335" imgH="215713" progId="Equation.3">
                  <p:embed/>
                </p:oleObj>
              </mc:Choice>
              <mc:Fallback>
                <p:oleObj name="Equation" r:id="rId12" imgW="190335" imgH="215713" progId="Equation.3">
                  <p:embed/>
                  <p:pic>
                    <p:nvPicPr>
                      <p:cNvPr id="0"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34000" y="4495800"/>
                        <a:ext cx="538163"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title"/>
          </p:nvPr>
        </p:nvSpPr>
        <p:spPr/>
        <p:txBody>
          <a:bodyPr/>
          <a:lstStyle/>
          <a:p>
            <a:pPr eaLnBrk="1" hangingPunct="1">
              <a:spcBef>
                <a:spcPct val="10000"/>
              </a:spcBef>
              <a:buClr>
                <a:schemeClr val="tx2"/>
              </a:buClr>
              <a:buSzPct val="75000"/>
              <a:buFont typeface="Wingdings" pitchFamily="2" charset="2"/>
              <a:buNone/>
            </a:pPr>
            <a:r>
              <a:rPr lang="en-US" altLang="en-US" smtClean="0"/>
              <a:t>Obtaining the Mean Squares</a:t>
            </a:r>
          </a:p>
        </p:txBody>
      </p:sp>
      <p:graphicFrame>
        <p:nvGraphicFramePr>
          <p:cNvPr id="45059" name="Object 10"/>
          <p:cNvGraphicFramePr>
            <a:graphicFrameLocks noChangeAspect="1"/>
          </p:cNvGraphicFramePr>
          <p:nvPr/>
        </p:nvGraphicFramePr>
        <p:xfrm>
          <a:off x="2032000" y="3314700"/>
          <a:ext cx="4337050" cy="1189038"/>
        </p:xfrm>
        <a:graphic>
          <a:graphicData uri="http://schemas.openxmlformats.org/presentationml/2006/ole">
            <mc:AlternateContent xmlns:mc="http://schemas.openxmlformats.org/markup-compatibility/2006">
              <mc:Choice xmlns:v="urn:schemas-microsoft-com:vml" Requires="v">
                <p:oleObj spid="_x0000_s45065" name="Equation" r:id="rId4" imgW="1536700" imgH="419100" progId="Equation.DSMT4">
                  <p:embed/>
                </p:oleObj>
              </mc:Choice>
              <mc:Fallback>
                <p:oleObj name="Equation" r:id="rId4" imgW="1536700" imgH="419100" progId="Equation.DSMT4">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000" y="3314700"/>
                        <a:ext cx="4337050" cy="1189038"/>
                      </a:xfrm>
                      <a:prstGeom prst="rect">
                        <a:avLst/>
                      </a:prstGeom>
                      <a:solidFill>
                        <a:srgbClr val="C7DA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0" name="Object 15"/>
          <p:cNvGraphicFramePr>
            <a:graphicFrameLocks noChangeAspect="1"/>
          </p:cNvGraphicFramePr>
          <p:nvPr/>
        </p:nvGraphicFramePr>
        <p:xfrm>
          <a:off x="1433513" y="1866900"/>
          <a:ext cx="5341937" cy="1187450"/>
        </p:xfrm>
        <a:graphic>
          <a:graphicData uri="http://schemas.openxmlformats.org/presentationml/2006/ole">
            <mc:AlternateContent xmlns:mc="http://schemas.openxmlformats.org/markup-compatibility/2006">
              <mc:Choice xmlns:v="urn:schemas-microsoft-com:vml" Requires="v">
                <p:oleObj spid="_x0000_s45066" name="Equation" r:id="rId6" imgW="1892300" imgH="419100" progId="Equation.DSMT4">
                  <p:embed/>
                </p:oleObj>
              </mc:Choice>
              <mc:Fallback>
                <p:oleObj name="Equation" r:id="rId6" imgW="1892300" imgH="419100" progId="Equation.DSMT4">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3513" y="1866900"/>
                        <a:ext cx="5341937" cy="1187450"/>
                      </a:xfrm>
                      <a:prstGeom prst="rect">
                        <a:avLst/>
                      </a:prstGeom>
                      <a:solidFill>
                        <a:srgbClr val="C7DA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1" name="Object 16"/>
          <p:cNvGraphicFramePr>
            <a:graphicFrameLocks noChangeAspect="1"/>
          </p:cNvGraphicFramePr>
          <p:nvPr/>
        </p:nvGraphicFramePr>
        <p:xfrm>
          <a:off x="2152650" y="4762500"/>
          <a:ext cx="3905250" cy="1187450"/>
        </p:xfrm>
        <a:graphic>
          <a:graphicData uri="http://schemas.openxmlformats.org/presentationml/2006/ole">
            <mc:AlternateContent xmlns:mc="http://schemas.openxmlformats.org/markup-compatibility/2006">
              <mc:Choice xmlns:v="urn:schemas-microsoft-com:vml" Requires="v">
                <p:oleObj spid="_x0000_s45067" name="Equation" r:id="rId8" imgW="1384300" imgH="419100" progId="Equation.DSMT4">
                  <p:embed/>
                </p:oleObj>
              </mc:Choice>
              <mc:Fallback>
                <p:oleObj name="Equation" r:id="rId8" imgW="1384300" imgH="419100" progId="Equation.DSMT4">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52650" y="4762500"/>
                        <a:ext cx="3905250" cy="1187450"/>
                      </a:xfrm>
                      <a:prstGeom prst="rect">
                        <a:avLst/>
                      </a:prstGeom>
                      <a:solidFill>
                        <a:srgbClr val="C7DA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2286000" y="1752600"/>
            <a:ext cx="6629400" cy="914400"/>
          </a:xfrm>
          <a:prstGeom prst="rect">
            <a:avLst/>
          </a:prstGeom>
          <a:solidFill>
            <a:srgbClr val="C7DAF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endParaRPr lang="en-US" altLang="en-US" sz="2400"/>
          </a:p>
        </p:txBody>
      </p:sp>
      <p:sp>
        <p:nvSpPr>
          <p:cNvPr id="46083" name="Rectangle 3"/>
          <p:cNvSpPr>
            <a:spLocks noChangeArrowheads="1"/>
          </p:cNvSpPr>
          <p:nvPr/>
        </p:nvSpPr>
        <p:spPr bwMode="auto">
          <a:xfrm>
            <a:off x="533400" y="1752600"/>
            <a:ext cx="1752600" cy="3657600"/>
          </a:xfrm>
          <a:prstGeom prst="rect">
            <a:avLst/>
          </a:prstGeom>
          <a:solidFill>
            <a:srgbClr val="FDE0B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endParaRPr lang="en-US" altLang="en-US" sz="2400"/>
          </a:p>
        </p:txBody>
      </p:sp>
      <p:sp>
        <p:nvSpPr>
          <p:cNvPr id="46084" name="Rectangle 4"/>
          <p:cNvSpPr>
            <a:spLocks noChangeArrowheads="1"/>
          </p:cNvSpPr>
          <p:nvPr/>
        </p:nvSpPr>
        <p:spPr bwMode="auto">
          <a:xfrm>
            <a:off x="533400" y="1752600"/>
            <a:ext cx="8382000" cy="3657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endParaRPr lang="en-US" altLang="en-US" sz="2400"/>
          </a:p>
        </p:txBody>
      </p:sp>
      <p:sp>
        <p:nvSpPr>
          <p:cNvPr id="46085" name="Rectangle 5"/>
          <p:cNvSpPr>
            <a:spLocks noChangeArrowheads="1"/>
          </p:cNvSpPr>
          <p:nvPr/>
        </p:nvSpPr>
        <p:spPr bwMode="auto">
          <a:xfrm>
            <a:off x="990600" y="381000"/>
            <a:ext cx="7721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342" tIns="42672" rIns="85342" bIns="42672" anchor="b"/>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lgn="ctr" eaLnBrk="1" hangingPunct="1">
              <a:spcBef>
                <a:spcPct val="0"/>
              </a:spcBef>
              <a:buClrTx/>
              <a:buSzTx/>
              <a:buFontTx/>
              <a:buNone/>
            </a:pPr>
            <a:r>
              <a:rPr lang="en-US" altLang="en-US" sz="3900">
                <a:solidFill>
                  <a:schemeClr val="tx2"/>
                </a:solidFill>
              </a:rPr>
              <a:t>One-Way ANOVA Table</a:t>
            </a:r>
          </a:p>
        </p:txBody>
      </p:sp>
      <p:sp>
        <p:nvSpPr>
          <p:cNvPr id="46086" name="Rectangle 6"/>
          <p:cNvSpPr>
            <a:spLocks noChangeArrowheads="1"/>
          </p:cNvSpPr>
          <p:nvPr/>
        </p:nvSpPr>
        <p:spPr bwMode="auto">
          <a:xfrm>
            <a:off x="609600" y="1828800"/>
            <a:ext cx="16764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0"/>
              </a:spcBef>
              <a:buClrTx/>
              <a:buSzTx/>
              <a:buFontTx/>
              <a:buNone/>
            </a:pPr>
            <a:r>
              <a:rPr lang="en-US" altLang="en-US" sz="2400" b="1">
                <a:solidFill>
                  <a:schemeClr val="folHlink"/>
                </a:solidFill>
              </a:rPr>
              <a:t>Source of Variation</a:t>
            </a:r>
          </a:p>
        </p:txBody>
      </p:sp>
      <p:sp>
        <p:nvSpPr>
          <p:cNvPr id="46087" name="Rectangle 7"/>
          <p:cNvSpPr>
            <a:spLocks noChangeArrowheads="1"/>
          </p:cNvSpPr>
          <p:nvPr/>
        </p:nvSpPr>
        <p:spPr bwMode="auto">
          <a:xfrm>
            <a:off x="4475163" y="1943100"/>
            <a:ext cx="4683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0"/>
              </a:spcBef>
              <a:buClrTx/>
              <a:buSzTx/>
              <a:buFontTx/>
              <a:buNone/>
            </a:pPr>
            <a:r>
              <a:rPr lang="en-US" altLang="en-US" sz="2400" b="1">
                <a:solidFill>
                  <a:srgbClr val="000000"/>
                </a:solidFill>
              </a:rPr>
              <a:t>df</a:t>
            </a:r>
          </a:p>
        </p:txBody>
      </p:sp>
      <p:sp>
        <p:nvSpPr>
          <p:cNvPr id="46088" name="Rectangle 8"/>
          <p:cNvSpPr>
            <a:spLocks noChangeArrowheads="1"/>
          </p:cNvSpPr>
          <p:nvPr/>
        </p:nvSpPr>
        <p:spPr bwMode="auto">
          <a:xfrm>
            <a:off x="2798763" y="1943100"/>
            <a:ext cx="5873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0"/>
              </a:spcBef>
              <a:buClrTx/>
              <a:buSzTx/>
              <a:buFontTx/>
              <a:buNone/>
            </a:pPr>
            <a:r>
              <a:rPr lang="en-US" altLang="en-US" sz="2400" b="1">
                <a:solidFill>
                  <a:srgbClr val="000000"/>
                </a:solidFill>
              </a:rPr>
              <a:t>SS</a:t>
            </a:r>
          </a:p>
        </p:txBody>
      </p:sp>
      <p:sp>
        <p:nvSpPr>
          <p:cNvPr id="46089" name="Rectangle 9"/>
          <p:cNvSpPr>
            <a:spLocks noChangeArrowheads="1"/>
          </p:cNvSpPr>
          <p:nvPr/>
        </p:nvSpPr>
        <p:spPr bwMode="auto">
          <a:xfrm>
            <a:off x="5638800" y="1828800"/>
            <a:ext cx="1655763"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lgn="ctr">
              <a:spcBef>
                <a:spcPct val="0"/>
              </a:spcBef>
              <a:buClrTx/>
              <a:buSzTx/>
              <a:buFontTx/>
              <a:buNone/>
            </a:pPr>
            <a:r>
              <a:rPr lang="en-US" altLang="en-US" sz="2400" b="1">
                <a:solidFill>
                  <a:srgbClr val="000000"/>
                </a:solidFill>
              </a:rPr>
              <a:t>MS</a:t>
            </a:r>
          </a:p>
          <a:p>
            <a:pPr algn="ctr">
              <a:spcBef>
                <a:spcPct val="0"/>
              </a:spcBef>
              <a:buClrTx/>
              <a:buSzTx/>
              <a:buFontTx/>
              <a:buNone/>
            </a:pPr>
            <a:r>
              <a:rPr lang="en-US" altLang="en-US" sz="2400" b="1">
                <a:solidFill>
                  <a:srgbClr val="000000"/>
                </a:solidFill>
              </a:rPr>
              <a:t>(Variance)</a:t>
            </a:r>
          </a:p>
        </p:txBody>
      </p:sp>
      <p:sp>
        <p:nvSpPr>
          <p:cNvPr id="46090" name="Rectangle 10"/>
          <p:cNvSpPr>
            <a:spLocks noChangeArrowheads="1"/>
          </p:cNvSpPr>
          <p:nvPr/>
        </p:nvSpPr>
        <p:spPr bwMode="auto">
          <a:xfrm>
            <a:off x="674688" y="2794000"/>
            <a:ext cx="1535112"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0"/>
              </a:spcBef>
              <a:buClrTx/>
              <a:buSzTx/>
              <a:buFontTx/>
              <a:buNone/>
            </a:pPr>
            <a:r>
              <a:rPr lang="en-US" altLang="en-US" sz="2400" b="1">
                <a:solidFill>
                  <a:schemeClr val="folHlink"/>
                </a:solidFill>
              </a:rPr>
              <a:t>Between Groups</a:t>
            </a:r>
          </a:p>
        </p:txBody>
      </p:sp>
      <p:sp>
        <p:nvSpPr>
          <p:cNvPr id="46091" name="Rectangle 11"/>
          <p:cNvSpPr>
            <a:spLocks noChangeArrowheads="1"/>
          </p:cNvSpPr>
          <p:nvPr/>
        </p:nvSpPr>
        <p:spPr bwMode="auto">
          <a:xfrm>
            <a:off x="2667000" y="2819400"/>
            <a:ext cx="19256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0"/>
              </a:spcBef>
              <a:buClrTx/>
              <a:buSzTx/>
              <a:buFontTx/>
              <a:buNone/>
            </a:pPr>
            <a:r>
              <a:rPr lang="en-US" altLang="en-US" sz="2400" b="1">
                <a:solidFill>
                  <a:srgbClr val="000000"/>
                </a:solidFill>
              </a:rPr>
              <a:t>B SS</a:t>
            </a:r>
          </a:p>
        </p:txBody>
      </p:sp>
      <p:sp>
        <p:nvSpPr>
          <p:cNvPr id="46092" name="Rectangle 12"/>
          <p:cNvSpPr>
            <a:spLocks noChangeArrowheads="1"/>
          </p:cNvSpPr>
          <p:nvPr/>
        </p:nvSpPr>
        <p:spPr bwMode="auto">
          <a:xfrm>
            <a:off x="5410200" y="2971800"/>
            <a:ext cx="11207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0"/>
              </a:spcBef>
              <a:buClrTx/>
              <a:buSzTx/>
              <a:buFontTx/>
              <a:buNone/>
            </a:pPr>
            <a:r>
              <a:rPr lang="en-US" altLang="en-US" sz="2400" b="1">
                <a:solidFill>
                  <a:srgbClr val="000000"/>
                </a:solidFill>
              </a:rPr>
              <a:t>BMS =</a:t>
            </a:r>
          </a:p>
        </p:txBody>
      </p:sp>
      <p:sp>
        <p:nvSpPr>
          <p:cNvPr id="46093" name="Rectangle 13"/>
          <p:cNvSpPr>
            <a:spLocks noChangeArrowheads="1"/>
          </p:cNvSpPr>
          <p:nvPr/>
        </p:nvSpPr>
        <p:spPr bwMode="auto">
          <a:xfrm>
            <a:off x="674688" y="3703638"/>
            <a:ext cx="1458912"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0"/>
              </a:spcBef>
              <a:buClrTx/>
              <a:buSzTx/>
              <a:buFontTx/>
              <a:buNone/>
            </a:pPr>
            <a:r>
              <a:rPr lang="en-US" altLang="en-US" sz="2400" b="1">
                <a:solidFill>
                  <a:schemeClr val="folHlink"/>
                </a:solidFill>
              </a:rPr>
              <a:t>Within Groups</a:t>
            </a:r>
          </a:p>
        </p:txBody>
      </p:sp>
      <p:sp>
        <p:nvSpPr>
          <p:cNvPr id="46094" name="Rectangle 14"/>
          <p:cNvSpPr>
            <a:spLocks noChangeArrowheads="1"/>
          </p:cNvSpPr>
          <p:nvPr/>
        </p:nvSpPr>
        <p:spPr bwMode="auto">
          <a:xfrm>
            <a:off x="4267200" y="3886200"/>
            <a:ext cx="8064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0"/>
              </a:spcBef>
              <a:buClrTx/>
              <a:buSzTx/>
              <a:buFontTx/>
              <a:buNone/>
            </a:pPr>
            <a:r>
              <a:rPr lang="en-US" altLang="en-US" sz="2400" b="1">
                <a:solidFill>
                  <a:srgbClr val="000000"/>
                </a:solidFill>
              </a:rPr>
              <a:t>n - k</a:t>
            </a:r>
          </a:p>
        </p:txBody>
      </p:sp>
      <p:sp>
        <p:nvSpPr>
          <p:cNvPr id="46095" name="Rectangle 15"/>
          <p:cNvSpPr>
            <a:spLocks noChangeArrowheads="1"/>
          </p:cNvSpPr>
          <p:nvPr/>
        </p:nvSpPr>
        <p:spPr bwMode="auto">
          <a:xfrm>
            <a:off x="2667000" y="3886200"/>
            <a:ext cx="958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0"/>
              </a:spcBef>
              <a:buClrTx/>
              <a:buSzTx/>
              <a:buFontTx/>
              <a:buNone/>
            </a:pPr>
            <a:r>
              <a:rPr lang="en-US" altLang="en-US" sz="2400" b="1">
                <a:solidFill>
                  <a:srgbClr val="000000"/>
                </a:solidFill>
              </a:rPr>
              <a:t>W SS</a:t>
            </a:r>
          </a:p>
        </p:txBody>
      </p:sp>
      <p:sp>
        <p:nvSpPr>
          <p:cNvPr id="46096" name="Rectangle 16"/>
          <p:cNvSpPr>
            <a:spLocks noChangeArrowheads="1"/>
          </p:cNvSpPr>
          <p:nvPr/>
        </p:nvSpPr>
        <p:spPr bwMode="auto">
          <a:xfrm>
            <a:off x="5410200" y="3886200"/>
            <a:ext cx="11874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0"/>
              </a:spcBef>
              <a:buClrTx/>
              <a:buSzTx/>
              <a:buFontTx/>
              <a:buNone/>
            </a:pPr>
            <a:r>
              <a:rPr lang="en-US" altLang="en-US" sz="2400" b="1">
                <a:solidFill>
                  <a:srgbClr val="000000"/>
                </a:solidFill>
              </a:rPr>
              <a:t>WMS =</a:t>
            </a:r>
          </a:p>
        </p:txBody>
      </p:sp>
      <p:sp>
        <p:nvSpPr>
          <p:cNvPr id="46097" name="Rectangle 17"/>
          <p:cNvSpPr>
            <a:spLocks noChangeArrowheads="1"/>
          </p:cNvSpPr>
          <p:nvPr/>
        </p:nvSpPr>
        <p:spPr bwMode="auto">
          <a:xfrm>
            <a:off x="762000" y="4724400"/>
            <a:ext cx="9080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0"/>
              </a:spcBef>
              <a:buClrTx/>
              <a:buSzTx/>
              <a:buFontTx/>
              <a:buNone/>
            </a:pPr>
            <a:r>
              <a:rPr lang="en-US" altLang="en-US" sz="2400" b="1">
                <a:solidFill>
                  <a:schemeClr val="folHlink"/>
                </a:solidFill>
              </a:rPr>
              <a:t>Total</a:t>
            </a:r>
          </a:p>
        </p:txBody>
      </p:sp>
      <p:sp>
        <p:nvSpPr>
          <p:cNvPr id="46098" name="Rectangle 18"/>
          <p:cNvSpPr>
            <a:spLocks noChangeArrowheads="1"/>
          </p:cNvSpPr>
          <p:nvPr/>
        </p:nvSpPr>
        <p:spPr bwMode="auto">
          <a:xfrm>
            <a:off x="4267200" y="4724400"/>
            <a:ext cx="8064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0"/>
              </a:spcBef>
              <a:buClrTx/>
              <a:buSzTx/>
              <a:buFontTx/>
              <a:buNone/>
            </a:pPr>
            <a:r>
              <a:rPr lang="en-US" altLang="en-US" sz="2400" b="1">
                <a:solidFill>
                  <a:srgbClr val="000000"/>
                </a:solidFill>
              </a:rPr>
              <a:t>n - 1</a:t>
            </a:r>
          </a:p>
        </p:txBody>
      </p:sp>
      <p:sp>
        <p:nvSpPr>
          <p:cNvPr id="46099" name="Rectangle 19"/>
          <p:cNvSpPr>
            <a:spLocks noChangeArrowheads="1"/>
          </p:cNvSpPr>
          <p:nvPr/>
        </p:nvSpPr>
        <p:spPr bwMode="auto">
          <a:xfrm>
            <a:off x="2286000" y="4572000"/>
            <a:ext cx="1679575"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lgn="ctr">
              <a:spcBef>
                <a:spcPct val="0"/>
              </a:spcBef>
              <a:buClrTx/>
              <a:buSzTx/>
              <a:buFontTx/>
              <a:buNone/>
            </a:pPr>
            <a:r>
              <a:rPr lang="en-US" altLang="en-US" sz="2400" b="1">
                <a:solidFill>
                  <a:srgbClr val="000000"/>
                </a:solidFill>
              </a:rPr>
              <a:t>TSS =</a:t>
            </a:r>
          </a:p>
          <a:p>
            <a:pPr algn="ctr">
              <a:spcBef>
                <a:spcPct val="0"/>
              </a:spcBef>
              <a:buClrTx/>
              <a:buSzTx/>
              <a:buFontTx/>
              <a:buNone/>
            </a:pPr>
            <a:r>
              <a:rPr lang="en-US" altLang="en-US" sz="2400" b="1">
                <a:solidFill>
                  <a:srgbClr val="000000"/>
                </a:solidFill>
              </a:rPr>
              <a:t>BSS+WSS</a:t>
            </a:r>
          </a:p>
        </p:txBody>
      </p:sp>
      <p:sp>
        <p:nvSpPr>
          <p:cNvPr id="46100" name="Rectangle 20"/>
          <p:cNvSpPr>
            <a:spLocks noChangeArrowheads="1"/>
          </p:cNvSpPr>
          <p:nvPr/>
        </p:nvSpPr>
        <p:spPr bwMode="auto">
          <a:xfrm>
            <a:off x="4267200" y="2971800"/>
            <a:ext cx="7905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0"/>
              </a:spcBef>
              <a:buClrTx/>
              <a:buSzTx/>
              <a:buFontTx/>
              <a:buNone/>
            </a:pPr>
            <a:r>
              <a:rPr lang="en-US" altLang="en-US" sz="2400" b="1">
                <a:solidFill>
                  <a:srgbClr val="000000"/>
                </a:solidFill>
              </a:rPr>
              <a:t>k - 1</a:t>
            </a:r>
          </a:p>
        </p:txBody>
      </p:sp>
      <p:sp>
        <p:nvSpPr>
          <p:cNvPr id="46101" name="Line 21"/>
          <p:cNvSpPr>
            <a:spLocks noChangeShapeType="1"/>
          </p:cNvSpPr>
          <p:nvPr/>
        </p:nvSpPr>
        <p:spPr bwMode="auto">
          <a:xfrm>
            <a:off x="2286000" y="1752600"/>
            <a:ext cx="0" cy="3657600"/>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46102" name="Line 22"/>
          <p:cNvSpPr>
            <a:spLocks noChangeShapeType="1"/>
          </p:cNvSpPr>
          <p:nvPr/>
        </p:nvSpPr>
        <p:spPr bwMode="auto">
          <a:xfrm>
            <a:off x="3962400" y="1752600"/>
            <a:ext cx="0" cy="3657600"/>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46103" name="Line 23"/>
          <p:cNvSpPr>
            <a:spLocks noChangeShapeType="1"/>
          </p:cNvSpPr>
          <p:nvPr/>
        </p:nvSpPr>
        <p:spPr bwMode="auto">
          <a:xfrm>
            <a:off x="5486400" y="1752600"/>
            <a:ext cx="0" cy="3657600"/>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46104" name="Line 24"/>
          <p:cNvSpPr>
            <a:spLocks noChangeShapeType="1"/>
          </p:cNvSpPr>
          <p:nvPr/>
        </p:nvSpPr>
        <p:spPr bwMode="auto">
          <a:xfrm>
            <a:off x="7315200" y="1752600"/>
            <a:ext cx="0" cy="3657600"/>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46105" name="Line 25"/>
          <p:cNvSpPr>
            <a:spLocks noChangeShapeType="1"/>
          </p:cNvSpPr>
          <p:nvPr/>
        </p:nvSpPr>
        <p:spPr bwMode="auto">
          <a:xfrm>
            <a:off x="533400" y="2743200"/>
            <a:ext cx="8382000" cy="0"/>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46106" name="Line 26"/>
          <p:cNvSpPr>
            <a:spLocks noChangeShapeType="1"/>
          </p:cNvSpPr>
          <p:nvPr/>
        </p:nvSpPr>
        <p:spPr bwMode="auto">
          <a:xfrm>
            <a:off x="533400" y="3657600"/>
            <a:ext cx="6781800" cy="0"/>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46107" name="Line 27"/>
          <p:cNvSpPr>
            <a:spLocks noChangeShapeType="1"/>
          </p:cNvSpPr>
          <p:nvPr/>
        </p:nvSpPr>
        <p:spPr bwMode="auto">
          <a:xfrm>
            <a:off x="533400" y="4572000"/>
            <a:ext cx="6781800" cy="0"/>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46108" name="Rectangle 28"/>
          <p:cNvSpPr>
            <a:spLocks noChangeArrowheads="1"/>
          </p:cNvSpPr>
          <p:nvPr/>
        </p:nvSpPr>
        <p:spPr bwMode="auto">
          <a:xfrm>
            <a:off x="8001000" y="2819400"/>
            <a:ext cx="8588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0"/>
              </a:spcBef>
              <a:buClrTx/>
              <a:buSzTx/>
              <a:buFontTx/>
              <a:buNone/>
            </a:pPr>
            <a:r>
              <a:rPr lang="en-US" altLang="en-US" sz="2400" b="1">
                <a:solidFill>
                  <a:schemeClr val="hlink"/>
                </a:solidFill>
              </a:rPr>
              <a:t>BMS</a:t>
            </a:r>
          </a:p>
        </p:txBody>
      </p:sp>
      <p:sp>
        <p:nvSpPr>
          <p:cNvPr id="46109" name="Rectangle 29"/>
          <p:cNvSpPr>
            <a:spLocks noChangeArrowheads="1"/>
          </p:cNvSpPr>
          <p:nvPr/>
        </p:nvSpPr>
        <p:spPr bwMode="auto">
          <a:xfrm>
            <a:off x="7934325" y="3263900"/>
            <a:ext cx="9255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0"/>
              </a:spcBef>
              <a:buClrTx/>
              <a:buSzTx/>
              <a:buFontTx/>
              <a:buNone/>
            </a:pPr>
            <a:r>
              <a:rPr lang="en-US" altLang="en-US" sz="2400" b="1">
                <a:solidFill>
                  <a:schemeClr val="hlink"/>
                </a:solidFill>
              </a:rPr>
              <a:t>WMS</a:t>
            </a:r>
          </a:p>
        </p:txBody>
      </p:sp>
      <p:sp>
        <p:nvSpPr>
          <p:cNvPr id="46110" name="Line 30"/>
          <p:cNvSpPr>
            <a:spLocks noChangeShapeType="1"/>
          </p:cNvSpPr>
          <p:nvPr/>
        </p:nvSpPr>
        <p:spPr bwMode="auto">
          <a:xfrm>
            <a:off x="8010525" y="3263900"/>
            <a:ext cx="8382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11" name="Rectangle 31"/>
          <p:cNvSpPr>
            <a:spLocks noChangeArrowheads="1"/>
          </p:cNvSpPr>
          <p:nvPr/>
        </p:nvSpPr>
        <p:spPr bwMode="auto">
          <a:xfrm>
            <a:off x="7543800" y="1981200"/>
            <a:ext cx="11112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0"/>
              </a:spcBef>
              <a:buClrTx/>
              <a:buSzTx/>
              <a:buFontTx/>
              <a:buNone/>
            </a:pPr>
            <a:r>
              <a:rPr lang="en-US" altLang="en-US" sz="2400" b="1">
                <a:solidFill>
                  <a:srgbClr val="000000"/>
                </a:solidFill>
              </a:rPr>
              <a:t>F ratio</a:t>
            </a:r>
          </a:p>
        </p:txBody>
      </p:sp>
      <p:sp>
        <p:nvSpPr>
          <p:cNvPr id="46112" name="Text Box 32"/>
          <p:cNvSpPr txBox="1">
            <a:spLocks noChangeArrowheads="1"/>
          </p:cNvSpPr>
          <p:nvPr/>
        </p:nvSpPr>
        <p:spPr bwMode="auto">
          <a:xfrm>
            <a:off x="3657600" y="5638800"/>
            <a:ext cx="510540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lnSpc>
                <a:spcPct val="75000"/>
              </a:lnSpc>
              <a:spcBef>
                <a:spcPct val="35000"/>
              </a:spcBef>
              <a:buClrTx/>
              <a:buSzTx/>
              <a:buFontTx/>
              <a:buNone/>
            </a:pPr>
            <a:r>
              <a:rPr lang="en-US" altLang="en-US" sz="1600"/>
              <a:t>k = number of groups</a:t>
            </a:r>
          </a:p>
          <a:p>
            <a:pPr>
              <a:lnSpc>
                <a:spcPct val="75000"/>
              </a:lnSpc>
              <a:spcBef>
                <a:spcPct val="35000"/>
              </a:spcBef>
              <a:buClrTx/>
              <a:buSzTx/>
              <a:buFontTx/>
              <a:buNone/>
            </a:pPr>
            <a:r>
              <a:rPr lang="en-US" altLang="en-US" sz="1600"/>
              <a:t>n = sum of the sample sizes from all groups</a:t>
            </a:r>
          </a:p>
          <a:p>
            <a:pPr>
              <a:lnSpc>
                <a:spcPct val="75000"/>
              </a:lnSpc>
              <a:spcBef>
                <a:spcPct val="35000"/>
              </a:spcBef>
              <a:buClrTx/>
              <a:buSzTx/>
              <a:buFontTx/>
              <a:buNone/>
            </a:pPr>
            <a:r>
              <a:rPr lang="en-US" altLang="en-US" sz="1600"/>
              <a:t>df = degrees of freedom</a:t>
            </a:r>
          </a:p>
        </p:txBody>
      </p:sp>
      <p:sp>
        <p:nvSpPr>
          <p:cNvPr id="46113" name="Rectangle 33"/>
          <p:cNvSpPr>
            <a:spLocks noChangeArrowheads="1"/>
          </p:cNvSpPr>
          <p:nvPr/>
        </p:nvSpPr>
        <p:spPr bwMode="auto">
          <a:xfrm>
            <a:off x="6400800" y="2743200"/>
            <a:ext cx="8080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0"/>
              </a:spcBef>
              <a:buClrTx/>
              <a:buSzTx/>
              <a:buFontTx/>
              <a:buNone/>
            </a:pPr>
            <a:r>
              <a:rPr lang="en-US" altLang="en-US" sz="2400" b="1">
                <a:solidFill>
                  <a:srgbClr val="000000"/>
                </a:solidFill>
              </a:rPr>
              <a:t>BSS</a:t>
            </a:r>
          </a:p>
        </p:txBody>
      </p:sp>
      <p:sp>
        <p:nvSpPr>
          <p:cNvPr id="46114" name="Rectangle 34"/>
          <p:cNvSpPr>
            <a:spLocks noChangeArrowheads="1"/>
          </p:cNvSpPr>
          <p:nvPr/>
        </p:nvSpPr>
        <p:spPr bwMode="auto">
          <a:xfrm>
            <a:off x="6400800" y="3200400"/>
            <a:ext cx="7905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0"/>
              </a:spcBef>
              <a:buClrTx/>
              <a:buSzTx/>
              <a:buFontTx/>
              <a:buNone/>
            </a:pPr>
            <a:r>
              <a:rPr lang="en-US" altLang="en-US" sz="2400" b="1">
                <a:solidFill>
                  <a:srgbClr val="000000"/>
                </a:solidFill>
              </a:rPr>
              <a:t>k - 1</a:t>
            </a:r>
          </a:p>
        </p:txBody>
      </p:sp>
      <p:sp>
        <p:nvSpPr>
          <p:cNvPr id="46115" name="Line 35"/>
          <p:cNvSpPr>
            <a:spLocks noChangeShapeType="1"/>
          </p:cNvSpPr>
          <p:nvPr/>
        </p:nvSpPr>
        <p:spPr bwMode="auto">
          <a:xfrm>
            <a:off x="6477000" y="3200400"/>
            <a:ext cx="6858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16" name="Rectangle 36"/>
          <p:cNvSpPr>
            <a:spLocks noChangeArrowheads="1"/>
          </p:cNvSpPr>
          <p:nvPr/>
        </p:nvSpPr>
        <p:spPr bwMode="auto">
          <a:xfrm>
            <a:off x="6477000" y="3657600"/>
            <a:ext cx="8747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0"/>
              </a:spcBef>
              <a:buClrTx/>
              <a:buSzTx/>
              <a:buFontTx/>
              <a:buNone/>
            </a:pPr>
            <a:r>
              <a:rPr lang="en-US" altLang="en-US" sz="2400" b="1">
                <a:solidFill>
                  <a:srgbClr val="000000"/>
                </a:solidFill>
              </a:rPr>
              <a:t>WSS</a:t>
            </a:r>
          </a:p>
        </p:txBody>
      </p:sp>
      <p:sp>
        <p:nvSpPr>
          <p:cNvPr id="46117" name="Rectangle 37"/>
          <p:cNvSpPr>
            <a:spLocks noChangeArrowheads="1"/>
          </p:cNvSpPr>
          <p:nvPr/>
        </p:nvSpPr>
        <p:spPr bwMode="auto">
          <a:xfrm>
            <a:off x="6477000" y="4114800"/>
            <a:ext cx="8064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0"/>
              </a:spcBef>
              <a:buClrTx/>
              <a:buSzTx/>
              <a:buFontTx/>
              <a:buNone/>
            </a:pPr>
            <a:r>
              <a:rPr lang="en-US" altLang="en-US" sz="2400" b="1">
                <a:solidFill>
                  <a:srgbClr val="000000"/>
                </a:solidFill>
              </a:rPr>
              <a:t>n - k</a:t>
            </a:r>
          </a:p>
        </p:txBody>
      </p:sp>
      <p:sp>
        <p:nvSpPr>
          <p:cNvPr id="46118" name="Line 38"/>
          <p:cNvSpPr>
            <a:spLocks noChangeShapeType="1"/>
          </p:cNvSpPr>
          <p:nvPr/>
        </p:nvSpPr>
        <p:spPr bwMode="auto">
          <a:xfrm>
            <a:off x="6553200" y="4114800"/>
            <a:ext cx="6858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19" name="Rectangle 39"/>
          <p:cNvSpPr>
            <a:spLocks noChangeArrowheads="1"/>
          </p:cNvSpPr>
          <p:nvPr/>
        </p:nvSpPr>
        <p:spPr bwMode="auto">
          <a:xfrm>
            <a:off x="7391400" y="3048000"/>
            <a:ext cx="6286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0"/>
              </a:spcBef>
              <a:buClrTx/>
              <a:buSzTx/>
              <a:buFontTx/>
              <a:buNone/>
            </a:pPr>
            <a:r>
              <a:rPr lang="en-US" altLang="en-US" sz="2400" b="1">
                <a:solidFill>
                  <a:schemeClr val="hlink"/>
                </a:solidFill>
              </a:rPr>
              <a:t>F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title"/>
          </p:nvPr>
        </p:nvSpPr>
        <p:spPr>
          <a:xfrm>
            <a:off x="990600" y="304800"/>
            <a:ext cx="7793038" cy="1066800"/>
          </a:xfrm>
        </p:spPr>
        <p:txBody>
          <a:bodyPr/>
          <a:lstStyle/>
          <a:p>
            <a:pPr eaLnBrk="1" hangingPunct="1">
              <a:lnSpc>
                <a:spcPct val="80000"/>
              </a:lnSpc>
              <a:spcBef>
                <a:spcPct val="10000"/>
              </a:spcBef>
              <a:buClr>
                <a:schemeClr val="tx2"/>
              </a:buClr>
              <a:buSzPct val="75000"/>
              <a:buFont typeface="Wingdings" pitchFamily="2" charset="2"/>
              <a:buNone/>
            </a:pPr>
            <a:r>
              <a:rPr lang="en-US" altLang="en-US" smtClean="0"/>
              <a:t>One-Way ANOVA</a:t>
            </a:r>
            <a:br>
              <a:rPr lang="en-US" altLang="en-US" smtClean="0"/>
            </a:br>
            <a:r>
              <a:rPr lang="en-US" altLang="en-US" smtClean="0"/>
              <a:t>F Test Statistic</a:t>
            </a:r>
          </a:p>
        </p:txBody>
      </p:sp>
      <p:sp>
        <p:nvSpPr>
          <p:cNvPr id="47107" name="Rectangle 4"/>
          <p:cNvSpPr>
            <a:spLocks noGrp="1" noChangeArrowheads="1"/>
          </p:cNvSpPr>
          <p:nvPr>
            <p:ph type="body" idx="1"/>
          </p:nvPr>
        </p:nvSpPr>
        <p:spPr>
          <a:xfrm>
            <a:off x="533400" y="2743200"/>
            <a:ext cx="8153400" cy="2133600"/>
          </a:xfrm>
        </p:spPr>
        <p:txBody>
          <a:bodyPr/>
          <a:lstStyle/>
          <a:p>
            <a:pPr eaLnBrk="1" hangingPunct="1">
              <a:lnSpc>
                <a:spcPct val="90000"/>
              </a:lnSpc>
            </a:pPr>
            <a:r>
              <a:rPr lang="en-US" altLang="en-US" sz="2500" smtClean="0"/>
              <a:t>Test statistic</a:t>
            </a:r>
          </a:p>
          <a:p>
            <a:pPr lvl="1" eaLnBrk="1" hangingPunct="1">
              <a:lnSpc>
                <a:spcPct val="120000"/>
              </a:lnSpc>
              <a:buFont typeface="Wingdings" pitchFamily="2" charset="2"/>
              <a:buNone/>
            </a:pPr>
            <a:r>
              <a:rPr lang="en-US" altLang="en-US" sz="2500" smtClean="0"/>
              <a:t> </a:t>
            </a:r>
          </a:p>
          <a:p>
            <a:pPr lvl="2" eaLnBrk="1" hangingPunct="1">
              <a:lnSpc>
                <a:spcPct val="90000"/>
              </a:lnSpc>
              <a:buFont typeface="Wingdings" pitchFamily="2" charset="2"/>
              <a:buNone/>
            </a:pPr>
            <a:r>
              <a:rPr lang="en-US" altLang="en-US" sz="1900" i="1" smtClean="0"/>
              <a:t>		</a:t>
            </a:r>
          </a:p>
          <a:p>
            <a:pPr lvl="2" eaLnBrk="1" hangingPunct="1">
              <a:lnSpc>
                <a:spcPct val="90000"/>
              </a:lnSpc>
              <a:buFont typeface="Wingdings" pitchFamily="2" charset="2"/>
              <a:buNone/>
            </a:pPr>
            <a:endParaRPr lang="en-US" altLang="en-US" sz="1900" i="1" smtClean="0"/>
          </a:p>
          <a:p>
            <a:pPr lvl="2" eaLnBrk="1" hangingPunct="1">
              <a:lnSpc>
                <a:spcPct val="90000"/>
              </a:lnSpc>
              <a:buFont typeface="Wingdings" pitchFamily="2" charset="2"/>
              <a:buNone/>
            </a:pPr>
            <a:endParaRPr lang="en-US" altLang="en-US" sz="1900" i="1" smtClean="0"/>
          </a:p>
          <a:p>
            <a:pPr lvl="2" eaLnBrk="1" hangingPunct="1">
              <a:lnSpc>
                <a:spcPct val="90000"/>
              </a:lnSpc>
              <a:buFont typeface="Wingdings" pitchFamily="2" charset="2"/>
              <a:buNone/>
            </a:pPr>
            <a:r>
              <a:rPr lang="en-US" altLang="en-US" sz="1900" smtClean="0"/>
              <a:t>Degrees of freedom</a:t>
            </a:r>
          </a:p>
          <a:p>
            <a:pPr lvl="1" eaLnBrk="1" hangingPunct="1">
              <a:lnSpc>
                <a:spcPct val="90000"/>
              </a:lnSpc>
            </a:pPr>
            <a:r>
              <a:rPr lang="en-US" altLang="en-US" sz="2100" smtClean="0"/>
              <a:t>df</a:t>
            </a:r>
            <a:r>
              <a:rPr lang="en-US" altLang="en-US" sz="2100" baseline="-25000" smtClean="0"/>
              <a:t>1</a:t>
            </a:r>
            <a:r>
              <a:rPr lang="en-US" altLang="en-US" sz="2100" smtClean="0"/>
              <a:t> = k – 1        (k = number of groups)</a:t>
            </a:r>
          </a:p>
          <a:p>
            <a:pPr lvl="1" eaLnBrk="1" hangingPunct="1">
              <a:lnSpc>
                <a:spcPct val="90000"/>
              </a:lnSpc>
            </a:pPr>
            <a:r>
              <a:rPr lang="en-US" altLang="en-US" sz="2100" smtClean="0"/>
              <a:t>df</a:t>
            </a:r>
            <a:r>
              <a:rPr lang="en-US" altLang="en-US" sz="2100" baseline="-25000" smtClean="0"/>
              <a:t>2</a:t>
            </a:r>
            <a:r>
              <a:rPr lang="en-US" altLang="en-US" sz="2100" smtClean="0"/>
              <a:t> = n – k        (n = sum of sample sizes from all populations)</a:t>
            </a:r>
          </a:p>
        </p:txBody>
      </p:sp>
      <p:graphicFrame>
        <p:nvGraphicFramePr>
          <p:cNvPr id="47108" name="Object 5"/>
          <p:cNvGraphicFramePr>
            <a:graphicFrameLocks noChangeAspect="1"/>
          </p:cNvGraphicFramePr>
          <p:nvPr/>
        </p:nvGraphicFramePr>
        <p:xfrm>
          <a:off x="0" y="0"/>
          <a:ext cx="914400" cy="198438"/>
        </p:xfrm>
        <a:graphic>
          <a:graphicData uri="http://schemas.openxmlformats.org/presentationml/2006/ole">
            <mc:AlternateContent xmlns:mc="http://schemas.openxmlformats.org/markup-compatibility/2006">
              <mc:Choice xmlns:v="urn:schemas-microsoft-com:vml" Requires="v">
                <p:oleObj spid="_x0000_s47113" name="Equation" r:id="rId4" imgW="435285" imgH="677109" progId="Equation.DSMT4">
                  <p:embed/>
                </p:oleObj>
              </mc:Choice>
              <mc:Fallback>
                <p:oleObj name="Equation" r:id="rId4" imgW="435285" imgH="677109"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09" name="Object 6"/>
          <p:cNvGraphicFramePr>
            <a:graphicFrameLocks noChangeAspect="1"/>
          </p:cNvGraphicFramePr>
          <p:nvPr/>
        </p:nvGraphicFramePr>
        <p:xfrm>
          <a:off x="3200400" y="3124200"/>
          <a:ext cx="2895600" cy="1098550"/>
        </p:xfrm>
        <a:graphic>
          <a:graphicData uri="http://schemas.openxmlformats.org/presentationml/2006/ole">
            <mc:AlternateContent xmlns:mc="http://schemas.openxmlformats.org/markup-compatibility/2006">
              <mc:Choice xmlns:v="urn:schemas-microsoft-com:vml" Requires="v">
                <p:oleObj spid="_x0000_s47114" name="Equation" r:id="rId6" imgW="1168400" imgH="444500" progId="Equation.DSMT4">
                  <p:embed/>
                </p:oleObj>
              </mc:Choice>
              <mc:Fallback>
                <p:oleObj name="Equation" r:id="rId6" imgW="1168400" imgH="44450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0" y="3124200"/>
                        <a:ext cx="2895600" cy="1098550"/>
                      </a:xfrm>
                      <a:prstGeom prst="rect">
                        <a:avLst/>
                      </a:prstGeom>
                      <a:solidFill>
                        <a:srgbClr val="FDE0B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7110" name="Picture 8"/>
          <p:cNvPicPr>
            <a:picLocks noChangeAspect="1" noChangeArrowheads="1"/>
          </p:cNvPicPr>
          <p:nvPr/>
        </p:nvPicPr>
        <p:blipFill>
          <a:blip r:embed="rId8">
            <a:lum bright="-40000" contrast="60000"/>
            <a:extLst>
              <a:ext uri="{28A0092B-C50C-407E-A947-70E740481C1C}">
                <a14:useLocalDpi xmlns:a14="http://schemas.microsoft.com/office/drawing/2010/main" val="0"/>
              </a:ext>
            </a:extLst>
          </a:blip>
          <a:srcRect/>
          <a:stretch>
            <a:fillRect/>
          </a:stretch>
        </p:blipFill>
        <p:spPr bwMode="auto">
          <a:xfrm>
            <a:off x="2514600" y="1543050"/>
            <a:ext cx="3962400"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895350" y="609600"/>
            <a:ext cx="723900" cy="1143000"/>
          </a:xfrm>
          <a:prstGeom prst="rect">
            <a:avLst/>
          </a:prstGeom>
          <a:solidFill>
            <a:schemeClr val="bg1"/>
          </a:solidFill>
          <a:ln w="9525">
            <a:solidFill>
              <a:schemeClr val="bg1"/>
            </a:solidFill>
            <a:miter lim="800000"/>
            <a:headEnd/>
            <a:tailEnd/>
          </a:ln>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sz="1800">
              <a:solidFill>
                <a:srgbClr val="000000"/>
              </a:solidFill>
              <a:ea typeface="MS PGothic" pitchFamily="34" charset="-128"/>
            </a:endParaRPr>
          </a:p>
        </p:txBody>
      </p:sp>
      <p:sp>
        <p:nvSpPr>
          <p:cNvPr id="28675" name="Rectangle 87"/>
          <p:cNvSpPr>
            <a:spLocks noChangeArrowheads="1"/>
          </p:cNvSpPr>
          <p:nvPr/>
        </p:nvSpPr>
        <p:spPr bwMode="auto">
          <a:xfrm>
            <a:off x="0" y="1143000"/>
            <a:ext cx="9144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eaLnBrk="1" hangingPunct="1"/>
            <a:r>
              <a:rPr lang="en-US" altLang="en-US" sz="2800" b="1">
                <a:solidFill>
                  <a:srgbClr val="000000"/>
                </a:solidFill>
                <a:latin typeface="Comic Sans MS" pitchFamily="66" charset="0"/>
                <a:ea typeface="MS PGothic" pitchFamily="34" charset="-128"/>
              </a:rPr>
              <a:t>Analysis of Variance</a:t>
            </a:r>
            <a:endParaRPr lang="sv-SE" altLang="en-US" sz="2800" b="1">
              <a:solidFill>
                <a:srgbClr val="000000"/>
              </a:solidFill>
              <a:latin typeface="Comic Sans MS" pitchFamily="66" charset="0"/>
              <a:ea typeface="MS PGothic" pitchFamily="34" charset="-128"/>
            </a:endParaRPr>
          </a:p>
        </p:txBody>
      </p:sp>
      <p:sp>
        <p:nvSpPr>
          <p:cNvPr id="28676" name="Line 88"/>
          <p:cNvSpPr>
            <a:spLocks noChangeShapeType="1"/>
          </p:cNvSpPr>
          <p:nvPr/>
        </p:nvSpPr>
        <p:spPr bwMode="auto">
          <a:xfrm>
            <a:off x="762000" y="762000"/>
            <a:ext cx="7924800" cy="0"/>
          </a:xfrm>
          <a:prstGeom prst="line">
            <a:avLst/>
          </a:prstGeom>
          <a:noFill/>
          <a:ln w="3175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7" name="Rectangle 4"/>
          <p:cNvSpPr>
            <a:spLocks noChangeArrowheads="1"/>
          </p:cNvSpPr>
          <p:nvPr/>
        </p:nvSpPr>
        <p:spPr bwMode="auto">
          <a:xfrm>
            <a:off x="3232150" y="152400"/>
            <a:ext cx="27003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eaLnBrk="1" hangingPunct="1"/>
            <a:r>
              <a:rPr lang="en-US" altLang="en-US" sz="3200" b="1" i="1">
                <a:solidFill>
                  <a:srgbClr val="7030A0"/>
                </a:solidFill>
                <a:latin typeface="Comic Sans MS" pitchFamily="66" charset="0"/>
                <a:ea typeface="MS PGothic" pitchFamily="34" charset="-128"/>
              </a:rPr>
              <a:t>This Lecture</a:t>
            </a:r>
            <a:endParaRPr lang="sv-SE" altLang="en-US" sz="3200" b="1" i="1">
              <a:solidFill>
                <a:srgbClr val="7030A0"/>
              </a:solidFill>
              <a:latin typeface="Comic Sans MS" pitchFamily="66" charset="0"/>
              <a:ea typeface="MS PGothic" pitchFamily="34" charset="-128"/>
            </a:endParaRPr>
          </a:p>
        </p:txBody>
      </p:sp>
      <p:sp>
        <p:nvSpPr>
          <p:cNvPr id="28678" name="Rectangle 1"/>
          <p:cNvSpPr>
            <a:spLocks noChangeArrowheads="1"/>
          </p:cNvSpPr>
          <p:nvPr/>
        </p:nvSpPr>
        <p:spPr bwMode="auto">
          <a:xfrm>
            <a:off x="3173413" y="3271838"/>
            <a:ext cx="2797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altLang="en-US" b="1"/>
              <a:t>Judy Zhong Ph.D.</a:t>
            </a:r>
            <a:endParaRPr lang="en-US" altLang="en-US"/>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457200" y="4343400"/>
            <a:ext cx="3810000" cy="1828800"/>
          </a:xfrm>
          <a:prstGeom prst="rect">
            <a:avLst/>
          </a:prstGeom>
          <a:solidFill>
            <a:srgbClr val="FDE0BD"/>
          </a:solidFill>
          <a:ln w="9525">
            <a:solidFill>
              <a:schemeClr val="tx1"/>
            </a:solidFill>
            <a:miter lim="800000"/>
            <a:headEnd/>
            <a:tailEnd/>
          </a:ln>
        </p:spPr>
        <p:txBody>
          <a:bodyPr wrap="none" anchor="ctr"/>
          <a:lstStyle>
            <a:lvl1pPr defTabSz="852488"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defTabSz="852488"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defTabSz="852488"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defTabSz="852488"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defTabSz="852488"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defTabSz="852488"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defTabSz="852488"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defTabSz="852488"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defTabSz="852488"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lgn="ctr" eaLnBrk="1" hangingPunct="1">
              <a:buClr>
                <a:schemeClr val="bg1"/>
              </a:buClr>
              <a:buSzPct val="100000"/>
              <a:buFont typeface="Wingdings" pitchFamily="2" charset="2"/>
              <a:buNone/>
            </a:pPr>
            <a:endParaRPr lang="en-US" altLang="en-US" sz="2000"/>
          </a:p>
        </p:txBody>
      </p:sp>
      <p:sp>
        <p:nvSpPr>
          <p:cNvPr id="48131" name="Rectangle 3"/>
          <p:cNvSpPr>
            <a:spLocks noGrp="1" noChangeArrowheads="1"/>
          </p:cNvSpPr>
          <p:nvPr>
            <p:ph type="title"/>
          </p:nvPr>
        </p:nvSpPr>
        <p:spPr>
          <a:xfrm>
            <a:off x="1143000" y="228600"/>
            <a:ext cx="7793038" cy="1143000"/>
          </a:xfrm>
        </p:spPr>
        <p:txBody>
          <a:bodyPr/>
          <a:lstStyle/>
          <a:p>
            <a:pPr eaLnBrk="1" hangingPunct="1">
              <a:lnSpc>
                <a:spcPct val="90000"/>
              </a:lnSpc>
            </a:pPr>
            <a:r>
              <a:rPr lang="en-US" altLang="en-US" smtClean="0"/>
              <a:t>Interpreting One-Way ANOVA </a:t>
            </a:r>
            <a:br>
              <a:rPr lang="en-US" altLang="en-US" smtClean="0"/>
            </a:br>
            <a:r>
              <a:rPr lang="en-US" altLang="en-US" smtClean="0"/>
              <a:t>F Statistic</a:t>
            </a:r>
          </a:p>
        </p:txBody>
      </p:sp>
      <p:sp>
        <p:nvSpPr>
          <p:cNvPr id="48132" name="Rectangle 4"/>
          <p:cNvSpPr>
            <a:spLocks noGrp="1" noChangeArrowheads="1"/>
          </p:cNvSpPr>
          <p:nvPr>
            <p:ph type="body" idx="1"/>
          </p:nvPr>
        </p:nvSpPr>
        <p:spPr>
          <a:xfrm>
            <a:off x="990600" y="1752600"/>
            <a:ext cx="7467600" cy="1800225"/>
          </a:xfrm>
          <a:noFill/>
        </p:spPr>
        <p:txBody>
          <a:bodyPr>
            <a:spAutoFit/>
          </a:bodyPr>
          <a:lstStyle/>
          <a:p>
            <a:pPr eaLnBrk="1" hangingPunct="1">
              <a:lnSpc>
                <a:spcPct val="90000"/>
              </a:lnSpc>
            </a:pPr>
            <a:r>
              <a:rPr lang="en-US" altLang="en-US" sz="2400" smtClean="0"/>
              <a:t>The F statistic is the ratio of the </a:t>
            </a:r>
            <a:r>
              <a:rPr lang="en-US" altLang="en-US" sz="2400" smtClean="0">
                <a:solidFill>
                  <a:schemeClr val="folHlink"/>
                </a:solidFill>
              </a:rPr>
              <a:t>among</a:t>
            </a:r>
            <a:r>
              <a:rPr lang="en-US" altLang="en-US" sz="2400" smtClean="0"/>
              <a:t> estimate of variance and the </a:t>
            </a:r>
            <a:r>
              <a:rPr lang="en-US" altLang="en-US" sz="2400" smtClean="0">
                <a:solidFill>
                  <a:schemeClr val="folHlink"/>
                </a:solidFill>
              </a:rPr>
              <a:t>within</a:t>
            </a:r>
            <a:r>
              <a:rPr lang="en-US" altLang="en-US" sz="2400" smtClean="0"/>
              <a:t> estimate of variance</a:t>
            </a:r>
          </a:p>
          <a:p>
            <a:pPr lvl="1" eaLnBrk="1" hangingPunct="1">
              <a:lnSpc>
                <a:spcPct val="90000"/>
              </a:lnSpc>
            </a:pPr>
            <a:r>
              <a:rPr lang="en-US" altLang="en-US" sz="2100" smtClean="0"/>
              <a:t>The ratio must always be positive</a:t>
            </a:r>
          </a:p>
          <a:p>
            <a:pPr lvl="1" eaLnBrk="1" hangingPunct="1">
              <a:lnSpc>
                <a:spcPct val="90000"/>
              </a:lnSpc>
            </a:pPr>
            <a:r>
              <a:rPr lang="en-US" altLang="en-US" sz="2100" i="1" smtClean="0"/>
              <a:t> df</a:t>
            </a:r>
            <a:r>
              <a:rPr lang="en-US" altLang="en-US" sz="2100" baseline="-25000" smtClean="0"/>
              <a:t>1</a:t>
            </a:r>
            <a:r>
              <a:rPr lang="en-US" altLang="en-US" sz="2100" smtClean="0"/>
              <a:t> = </a:t>
            </a:r>
            <a:r>
              <a:rPr lang="en-US" altLang="en-US" sz="2100" i="1" smtClean="0"/>
              <a:t>k</a:t>
            </a:r>
            <a:r>
              <a:rPr lang="en-US" altLang="en-US" sz="2100" smtClean="0"/>
              <a:t> -1 will typically be small</a:t>
            </a:r>
          </a:p>
          <a:p>
            <a:pPr lvl="1" eaLnBrk="1" hangingPunct="1">
              <a:lnSpc>
                <a:spcPct val="90000"/>
              </a:lnSpc>
            </a:pPr>
            <a:r>
              <a:rPr lang="en-US" altLang="en-US" sz="2100" smtClean="0"/>
              <a:t> </a:t>
            </a:r>
            <a:r>
              <a:rPr lang="en-US" altLang="en-US" sz="2100" i="1" smtClean="0"/>
              <a:t>df</a:t>
            </a:r>
            <a:r>
              <a:rPr lang="en-US" altLang="en-US" sz="2100" baseline="-25000" smtClean="0"/>
              <a:t>2</a:t>
            </a:r>
            <a:r>
              <a:rPr lang="en-US" altLang="en-US" sz="2100" smtClean="0"/>
              <a:t> = </a:t>
            </a:r>
            <a:r>
              <a:rPr lang="en-US" altLang="en-US" sz="2100" i="1" smtClean="0"/>
              <a:t>n</a:t>
            </a:r>
            <a:r>
              <a:rPr lang="en-US" altLang="en-US" sz="2100" smtClean="0"/>
              <a:t> - </a:t>
            </a:r>
            <a:r>
              <a:rPr lang="en-US" altLang="en-US" sz="2100" i="1" smtClean="0"/>
              <a:t>k</a:t>
            </a:r>
            <a:r>
              <a:rPr lang="en-US" altLang="en-US" sz="2100" smtClean="0"/>
              <a:t>  will typically be large</a:t>
            </a:r>
            <a:endParaRPr lang="en-US" altLang="en-US" sz="2800" smtClean="0">
              <a:solidFill>
                <a:schemeClr val="hlink"/>
              </a:solidFill>
            </a:endParaRPr>
          </a:p>
        </p:txBody>
      </p:sp>
      <p:sp>
        <p:nvSpPr>
          <p:cNvPr id="48133" name="Rectangle 5"/>
          <p:cNvSpPr>
            <a:spLocks noChangeArrowheads="1"/>
          </p:cNvSpPr>
          <p:nvPr/>
        </p:nvSpPr>
        <p:spPr bwMode="auto">
          <a:xfrm>
            <a:off x="609600" y="4343400"/>
            <a:ext cx="3657600"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342" tIns="42672" rIns="85342" bIns="42672">
            <a:spAutoFit/>
          </a:bodyPr>
          <a:lstStyle>
            <a:lvl1pPr marL="320675" indent="-320675" defTabSz="852488"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defTabSz="852488"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defTabSz="852488"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defTabSz="852488"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defTabSz="852488"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defTabSz="852488"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defTabSz="852488"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defTabSz="852488"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defTabSz="852488"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lnSpc>
                <a:spcPct val="90000"/>
              </a:lnSpc>
              <a:buFont typeface="Wingdings" pitchFamily="2" charset="2"/>
              <a:buNone/>
            </a:pPr>
            <a:r>
              <a:rPr lang="en-US" altLang="en-US">
                <a:solidFill>
                  <a:schemeClr val="folHlink"/>
                </a:solidFill>
              </a:rPr>
              <a:t>Decision Rule:</a:t>
            </a:r>
          </a:p>
          <a:p>
            <a:pPr eaLnBrk="1" hangingPunct="1">
              <a:lnSpc>
                <a:spcPct val="90000"/>
              </a:lnSpc>
            </a:pPr>
            <a:r>
              <a:rPr lang="en-US" altLang="en-US"/>
              <a:t>Reject H</a:t>
            </a:r>
            <a:r>
              <a:rPr lang="en-US" altLang="en-US" baseline="-25000"/>
              <a:t>0</a:t>
            </a:r>
            <a:r>
              <a:rPr lang="en-US" altLang="en-US"/>
              <a:t> if F &gt; F</a:t>
            </a:r>
            <a:r>
              <a:rPr lang="en-US" altLang="en-US" baseline="-25000"/>
              <a:t>U</a:t>
            </a:r>
          </a:p>
          <a:p>
            <a:pPr eaLnBrk="1" hangingPunct="1">
              <a:lnSpc>
                <a:spcPct val="90000"/>
              </a:lnSpc>
            </a:pPr>
            <a:r>
              <a:rPr lang="en-US" altLang="en-US"/>
              <a:t>Otherwise do not reject H</a:t>
            </a:r>
            <a:r>
              <a:rPr lang="en-US" altLang="en-US" baseline="-25000"/>
              <a:t>0</a:t>
            </a:r>
            <a:endParaRPr lang="en-US" altLang="en-US" baseline="-25000">
              <a:solidFill>
                <a:schemeClr val="hlink"/>
              </a:solidFill>
            </a:endParaRPr>
          </a:p>
        </p:txBody>
      </p:sp>
      <p:sp>
        <p:nvSpPr>
          <p:cNvPr id="48134" name="Freeform 6"/>
          <p:cNvSpPr>
            <a:spLocks/>
          </p:cNvSpPr>
          <p:nvPr/>
        </p:nvSpPr>
        <p:spPr bwMode="auto">
          <a:xfrm>
            <a:off x="7080250" y="5424488"/>
            <a:ext cx="1555750" cy="223837"/>
          </a:xfrm>
          <a:custGeom>
            <a:avLst/>
            <a:gdLst>
              <a:gd name="T0" fmla="*/ 2147483647 w 980"/>
              <a:gd name="T1" fmla="*/ 2147483647 h 154"/>
              <a:gd name="T2" fmla="*/ 0 w 980"/>
              <a:gd name="T3" fmla="*/ 0 h 154"/>
              <a:gd name="T4" fmla="*/ 2147483647 w 980"/>
              <a:gd name="T5" fmla="*/ 2147483647 h 154"/>
              <a:gd name="T6" fmla="*/ 2147483647 w 980"/>
              <a:gd name="T7" fmla="*/ 2147483647 h 154"/>
              <a:gd name="T8" fmla="*/ 2147483647 w 980"/>
              <a:gd name="T9" fmla="*/ 2147483647 h 154"/>
              <a:gd name="T10" fmla="*/ 2147483647 w 980"/>
              <a:gd name="T11" fmla="*/ 2147483647 h 154"/>
              <a:gd name="T12" fmla="*/ 2147483647 w 980"/>
              <a:gd name="T13" fmla="*/ 2147483647 h 154"/>
              <a:gd name="T14" fmla="*/ 2147483647 w 980"/>
              <a:gd name="T15" fmla="*/ 2147483647 h 154"/>
              <a:gd name="T16" fmla="*/ 2147483647 w 980"/>
              <a:gd name="T17" fmla="*/ 2147483647 h 154"/>
              <a:gd name="T18" fmla="*/ 2147483647 w 980"/>
              <a:gd name="T19" fmla="*/ 2147483647 h 1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80"/>
              <a:gd name="T31" fmla="*/ 0 h 154"/>
              <a:gd name="T32" fmla="*/ 980 w 980"/>
              <a:gd name="T33" fmla="*/ 154 h 1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80" h="154">
                <a:moveTo>
                  <a:pt x="4" y="154"/>
                </a:moveTo>
                <a:lnTo>
                  <a:pt x="0" y="0"/>
                </a:lnTo>
                <a:lnTo>
                  <a:pt x="83" y="39"/>
                </a:lnTo>
                <a:lnTo>
                  <a:pt x="154" y="61"/>
                </a:lnTo>
                <a:lnTo>
                  <a:pt x="209" y="76"/>
                </a:lnTo>
                <a:lnTo>
                  <a:pt x="283" y="91"/>
                </a:lnTo>
                <a:lnTo>
                  <a:pt x="428" y="111"/>
                </a:lnTo>
                <a:lnTo>
                  <a:pt x="592" y="126"/>
                </a:lnTo>
                <a:lnTo>
                  <a:pt x="979" y="141"/>
                </a:lnTo>
                <a:lnTo>
                  <a:pt x="980" y="154"/>
                </a:lnTo>
              </a:path>
            </a:pathLst>
          </a:custGeom>
          <a:solidFill>
            <a:schemeClr val="accent2"/>
          </a:solidFill>
          <a:ln>
            <a:noFill/>
          </a:ln>
          <a:extLst>
            <a:ext uri="{91240B29-F687-4F45-9708-019B960494DF}">
              <a14:hiddenLine xmlns:a14="http://schemas.microsoft.com/office/drawing/2010/main" w="9525" cap="flat" cmpd="sng">
                <a:solidFill>
                  <a:srgbClr val="000000"/>
                </a:solidFill>
                <a:prstDash val="solid"/>
                <a:miter lim="800000"/>
                <a:headEnd type="none" w="med" len="med"/>
                <a:tailEnd type="none" w="med" len="med"/>
              </a14:hiddenLine>
            </a:ext>
          </a:extLst>
        </p:spPr>
        <p:txBody>
          <a:bodyPr wrap="none"/>
          <a:lstStyle/>
          <a:p>
            <a:endParaRPr lang="en-US"/>
          </a:p>
        </p:txBody>
      </p:sp>
      <p:sp>
        <p:nvSpPr>
          <p:cNvPr id="48135" name="Freeform 7"/>
          <p:cNvSpPr>
            <a:spLocks/>
          </p:cNvSpPr>
          <p:nvPr/>
        </p:nvSpPr>
        <p:spPr bwMode="auto">
          <a:xfrm>
            <a:off x="5402263" y="4267200"/>
            <a:ext cx="3513137" cy="1385888"/>
          </a:xfrm>
          <a:custGeom>
            <a:avLst/>
            <a:gdLst>
              <a:gd name="T0" fmla="*/ 0 w 3388"/>
              <a:gd name="T1" fmla="*/ 0 h 1023"/>
              <a:gd name="T2" fmla="*/ 0 w 3388"/>
              <a:gd name="T3" fmla="*/ 2147483647 h 1023"/>
              <a:gd name="T4" fmla="*/ 2147483647 w 3388"/>
              <a:gd name="T5" fmla="*/ 2147483647 h 1023"/>
              <a:gd name="T6" fmla="*/ 0 60000 65536"/>
              <a:gd name="T7" fmla="*/ 0 60000 65536"/>
              <a:gd name="T8" fmla="*/ 0 60000 65536"/>
              <a:gd name="T9" fmla="*/ 0 w 3388"/>
              <a:gd name="T10" fmla="*/ 0 h 1023"/>
              <a:gd name="T11" fmla="*/ 3388 w 3388"/>
              <a:gd name="T12" fmla="*/ 1023 h 1023"/>
            </a:gdLst>
            <a:ahLst/>
            <a:cxnLst>
              <a:cxn ang="T6">
                <a:pos x="T0" y="T1"/>
              </a:cxn>
              <a:cxn ang="T7">
                <a:pos x="T2" y="T3"/>
              </a:cxn>
              <a:cxn ang="T8">
                <a:pos x="T4" y="T5"/>
              </a:cxn>
            </a:cxnLst>
            <a:rect l="T9" t="T10" r="T11" b="T12"/>
            <a:pathLst>
              <a:path w="3388" h="1023">
                <a:moveTo>
                  <a:pt x="0" y="0"/>
                </a:moveTo>
                <a:lnTo>
                  <a:pt x="0" y="1022"/>
                </a:lnTo>
                <a:lnTo>
                  <a:pt x="3387" y="1022"/>
                </a:lnTo>
              </a:path>
            </a:pathLst>
          </a:custGeom>
          <a:noFill/>
          <a:ln w="25400" cap="rnd" cmpd="sng">
            <a:solidFill>
              <a:schemeClr val="tx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136" name="Rectangle 8"/>
          <p:cNvSpPr>
            <a:spLocks noChangeArrowheads="1"/>
          </p:cNvSpPr>
          <p:nvPr/>
        </p:nvSpPr>
        <p:spPr bwMode="auto">
          <a:xfrm>
            <a:off x="5181600" y="5424488"/>
            <a:ext cx="4572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400"/>
              <a:t>0</a:t>
            </a:r>
            <a:r>
              <a:rPr lang="en-US" altLang="en-US" sz="3600" b="1"/>
              <a:t> </a:t>
            </a:r>
          </a:p>
        </p:txBody>
      </p:sp>
      <p:sp>
        <p:nvSpPr>
          <p:cNvPr id="48137" name="Line 9"/>
          <p:cNvSpPr>
            <a:spLocks noChangeShapeType="1"/>
          </p:cNvSpPr>
          <p:nvPr/>
        </p:nvSpPr>
        <p:spPr bwMode="auto">
          <a:xfrm>
            <a:off x="5545138" y="4357688"/>
            <a:ext cx="3175" cy="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8138" name="Freeform 10"/>
          <p:cNvSpPr>
            <a:spLocks/>
          </p:cNvSpPr>
          <p:nvPr/>
        </p:nvSpPr>
        <p:spPr bwMode="auto">
          <a:xfrm>
            <a:off x="5410200" y="4281488"/>
            <a:ext cx="3429000" cy="1392237"/>
          </a:xfrm>
          <a:custGeom>
            <a:avLst/>
            <a:gdLst>
              <a:gd name="T0" fmla="*/ 0 w 3492"/>
              <a:gd name="T1" fmla="*/ 2147483647 h 1021"/>
              <a:gd name="T2" fmla="*/ 2147483647 w 3492"/>
              <a:gd name="T3" fmla="*/ 2147483647 h 1021"/>
              <a:gd name="T4" fmla="*/ 2147483647 w 3492"/>
              <a:gd name="T5" fmla="*/ 2147483647 h 1021"/>
              <a:gd name="T6" fmla="*/ 2147483647 w 3492"/>
              <a:gd name="T7" fmla="*/ 2147483647 h 1021"/>
              <a:gd name="T8" fmla="*/ 2147483647 w 3492"/>
              <a:gd name="T9" fmla="*/ 2147483647 h 1021"/>
              <a:gd name="T10" fmla="*/ 0 60000 65536"/>
              <a:gd name="T11" fmla="*/ 0 60000 65536"/>
              <a:gd name="T12" fmla="*/ 0 60000 65536"/>
              <a:gd name="T13" fmla="*/ 0 60000 65536"/>
              <a:gd name="T14" fmla="*/ 0 60000 65536"/>
              <a:gd name="T15" fmla="*/ 0 w 3492"/>
              <a:gd name="T16" fmla="*/ 0 h 1021"/>
              <a:gd name="T17" fmla="*/ 3492 w 3492"/>
              <a:gd name="T18" fmla="*/ 1021 h 1021"/>
            </a:gdLst>
            <a:ahLst/>
            <a:cxnLst>
              <a:cxn ang="T10">
                <a:pos x="T0" y="T1"/>
              </a:cxn>
              <a:cxn ang="T11">
                <a:pos x="T2" y="T3"/>
              </a:cxn>
              <a:cxn ang="T12">
                <a:pos x="T4" y="T5"/>
              </a:cxn>
              <a:cxn ang="T13">
                <a:pos x="T6" y="T7"/>
              </a:cxn>
              <a:cxn ang="T14">
                <a:pos x="T8" y="T9"/>
              </a:cxn>
            </a:cxnLst>
            <a:rect l="T15" t="T16" r="T17" b="T18"/>
            <a:pathLst>
              <a:path w="3492" h="1021">
                <a:moveTo>
                  <a:pt x="0" y="1011"/>
                </a:moveTo>
                <a:cubicBezTo>
                  <a:pt x="27" y="982"/>
                  <a:pt x="43" y="1005"/>
                  <a:pt x="162" y="837"/>
                </a:cubicBezTo>
                <a:cubicBezTo>
                  <a:pt x="281" y="669"/>
                  <a:pt x="453" y="0"/>
                  <a:pt x="714" y="3"/>
                </a:cubicBezTo>
                <a:cubicBezTo>
                  <a:pt x="975" y="6"/>
                  <a:pt x="1265" y="689"/>
                  <a:pt x="1728" y="855"/>
                </a:cubicBezTo>
                <a:cubicBezTo>
                  <a:pt x="2191" y="1021"/>
                  <a:pt x="3125" y="969"/>
                  <a:pt x="3492" y="999"/>
                </a:cubicBezTo>
              </a:path>
            </a:pathLst>
          </a:custGeom>
          <a:noFill/>
          <a:ln w="38100" cap="flat" cmpd="sng">
            <a:solidFill>
              <a:schemeClr val="folHlink"/>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48139" name="Line 11"/>
          <p:cNvSpPr>
            <a:spLocks noChangeShapeType="1"/>
          </p:cNvSpPr>
          <p:nvPr/>
        </p:nvSpPr>
        <p:spPr bwMode="auto">
          <a:xfrm>
            <a:off x="7086600" y="5424488"/>
            <a:ext cx="1588" cy="228600"/>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48140" name="Line 12"/>
          <p:cNvSpPr>
            <a:spLocks noChangeShapeType="1"/>
          </p:cNvSpPr>
          <p:nvPr/>
        </p:nvSpPr>
        <p:spPr bwMode="auto">
          <a:xfrm flipH="1">
            <a:off x="7391400" y="5195888"/>
            <a:ext cx="228600" cy="3048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41" name="Text Box 13"/>
          <p:cNvSpPr txBox="1">
            <a:spLocks noChangeArrowheads="1"/>
          </p:cNvSpPr>
          <p:nvPr/>
        </p:nvSpPr>
        <p:spPr bwMode="auto">
          <a:xfrm>
            <a:off x="7315200" y="4891088"/>
            <a:ext cx="106680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50000"/>
              </a:spcBef>
              <a:buClrTx/>
              <a:buSzTx/>
              <a:buFontTx/>
              <a:buNone/>
            </a:pPr>
            <a:r>
              <a:rPr lang="en-US" altLang="en-US" sz="2000">
                <a:sym typeface="Symbol" pitchFamily="18" charset="2"/>
              </a:rPr>
              <a:t> = .05</a:t>
            </a:r>
            <a:endParaRPr lang="en-US" altLang="en-US" sz="2000" baseline="-25000">
              <a:sym typeface="Symbol" pitchFamily="18" charset="2"/>
            </a:endParaRPr>
          </a:p>
        </p:txBody>
      </p:sp>
      <p:sp>
        <p:nvSpPr>
          <p:cNvPr id="48142" name="Line 14"/>
          <p:cNvSpPr>
            <a:spLocks noChangeShapeType="1"/>
          </p:cNvSpPr>
          <p:nvPr/>
        </p:nvSpPr>
        <p:spPr bwMode="auto">
          <a:xfrm flipV="1">
            <a:off x="7086600" y="5653088"/>
            <a:ext cx="0" cy="457200"/>
          </a:xfrm>
          <a:prstGeom prst="line">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43" name="Line 15"/>
          <p:cNvSpPr>
            <a:spLocks noChangeShapeType="1"/>
          </p:cNvSpPr>
          <p:nvPr/>
        </p:nvSpPr>
        <p:spPr bwMode="auto">
          <a:xfrm flipH="1">
            <a:off x="5486400" y="5881688"/>
            <a:ext cx="1600200" cy="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44" name="Line 16"/>
          <p:cNvSpPr>
            <a:spLocks noChangeShapeType="1"/>
          </p:cNvSpPr>
          <p:nvPr/>
        </p:nvSpPr>
        <p:spPr bwMode="auto">
          <a:xfrm flipH="1">
            <a:off x="7086600" y="5881688"/>
            <a:ext cx="1524000" cy="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45" name="Rectangle 17"/>
          <p:cNvSpPr>
            <a:spLocks noChangeArrowheads="1"/>
          </p:cNvSpPr>
          <p:nvPr/>
        </p:nvSpPr>
        <p:spPr bwMode="auto">
          <a:xfrm>
            <a:off x="7391400" y="5805488"/>
            <a:ext cx="9906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1400"/>
              <a:t>Reject H</a:t>
            </a:r>
            <a:r>
              <a:rPr lang="en-US" altLang="en-US" sz="1400" baseline="-25000"/>
              <a:t>0</a:t>
            </a:r>
          </a:p>
        </p:txBody>
      </p:sp>
      <p:sp>
        <p:nvSpPr>
          <p:cNvPr id="48146" name="Rectangle 18"/>
          <p:cNvSpPr>
            <a:spLocks noChangeArrowheads="1"/>
          </p:cNvSpPr>
          <p:nvPr/>
        </p:nvSpPr>
        <p:spPr bwMode="auto">
          <a:xfrm>
            <a:off x="5791200" y="5805488"/>
            <a:ext cx="9144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1400"/>
              <a:t>Do not </a:t>
            </a:r>
          </a:p>
          <a:p>
            <a:pPr>
              <a:lnSpc>
                <a:spcPct val="20000"/>
              </a:lnSpc>
              <a:spcBef>
                <a:spcPct val="50000"/>
              </a:spcBef>
              <a:buClrTx/>
              <a:buSzTx/>
              <a:buFontTx/>
              <a:buNone/>
            </a:pPr>
            <a:r>
              <a:rPr lang="en-US" altLang="en-US" sz="1400"/>
              <a:t>reject H</a:t>
            </a:r>
            <a:r>
              <a:rPr lang="en-US" altLang="en-US" sz="1400" baseline="-25000"/>
              <a:t>0</a:t>
            </a:r>
          </a:p>
        </p:txBody>
      </p:sp>
      <p:sp>
        <p:nvSpPr>
          <p:cNvPr id="48147" name="Rectangle 21"/>
          <p:cNvSpPr>
            <a:spLocks noChangeArrowheads="1"/>
          </p:cNvSpPr>
          <p:nvPr/>
        </p:nvSpPr>
        <p:spPr bwMode="auto">
          <a:xfrm>
            <a:off x="6934200" y="6172200"/>
            <a:ext cx="6096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000" b="1">
                <a:solidFill>
                  <a:schemeClr val="hlink"/>
                </a:solidFill>
              </a:rPr>
              <a:t>F</a:t>
            </a:r>
            <a:r>
              <a:rPr lang="en-US" altLang="en-US" sz="2000" b="1" baseline="-25000">
                <a:solidFill>
                  <a:schemeClr val="hlink"/>
                </a:solidFill>
                <a:sym typeface="Symbol" pitchFamily="18" charset="2"/>
              </a:rPr>
              <a:t>U </a:t>
            </a:r>
            <a:endParaRPr lang="en-US" altLang="en-US" sz="2000" b="1">
              <a:solidFill>
                <a:schemeClr val="hlink"/>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7467600" y="1828800"/>
            <a:ext cx="1143000" cy="2362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endParaRPr lang="en-US" altLang="en-US" sz="2400"/>
          </a:p>
        </p:txBody>
      </p:sp>
      <p:sp>
        <p:nvSpPr>
          <p:cNvPr id="49155" name="Rectangle 3"/>
          <p:cNvSpPr>
            <a:spLocks noChangeArrowheads="1"/>
          </p:cNvSpPr>
          <p:nvPr/>
        </p:nvSpPr>
        <p:spPr bwMode="auto">
          <a:xfrm>
            <a:off x="6172200" y="1828800"/>
            <a:ext cx="1295400" cy="2362200"/>
          </a:xfrm>
          <a:prstGeom prst="rect">
            <a:avLst/>
          </a:prstGeom>
          <a:solidFill>
            <a:srgbClr val="FCC98C"/>
          </a:solidFill>
          <a:ln w="9525">
            <a:solidFill>
              <a:srgbClr val="FDDCB5"/>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endParaRPr lang="en-US" altLang="en-US" sz="2400"/>
          </a:p>
        </p:txBody>
      </p:sp>
      <p:sp>
        <p:nvSpPr>
          <p:cNvPr id="49156" name="Rectangle 4"/>
          <p:cNvSpPr>
            <a:spLocks noChangeArrowheads="1"/>
          </p:cNvSpPr>
          <p:nvPr/>
        </p:nvSpPr>
        <p:spPr bwMode="auto">
          <a:xfrm>
            <a:off x="4953000" y="1828800"/>
            <a:ext cx="1219200" cy="2362200"/>
          </a:xfrm>
          <a:prstGeom prst="rect">
            <a:avLst/>
          </a:prstGeom>
          <a:solidFill>
            <a:srgbClr val="F983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endParaRPr lang="en-US" altLang="en-US" sz="2400"/>
          </a:p>
        </p:txBody>
      </p:sp>
      <p:sp>
        <p:nvSpPr>
          <p:cNvPr id="49157" name="Rectangle 5"/>
          <p:cNvSpPr>
            <a:spLocks noGrp="1" noChangeArrowheads="1"/>
          </p:cNvSpPr>
          <p:nvPr>
            <p:ph type="title"/>
          </p:nvPr>
        </p:nvSpPr>
        <p:spPr>
          <a:xfrm>
            <a:off x="914400" y="228600"/>
            <a:ext cx="7793038" cy="990600"/>
          </a:xfrm>
        </p:spPr>
        <p:txBody>
          <a:bodyPr/>
          <a:lstStyle/>
          <a:p>
            <a:pPr eaLnBrk="1" hangingPunct="1">
              <a:lnSpc>
                <a:spcPct val="80000"/>
              </a:lnSpc>
            </a:pPr>
            <a:r>
              <a:rPr lang="en-US" altLang="en-US" smtClean="0"/>
              <a:t>Example </a:t>
            </a:r>
          </a:p>
        </p:txBody>
      </p:sp>
      <p:sp>
        <p:nvSpPr>
          <p:cNvPr id="49158" name="Rectangle 6"/>
          <p:cNvSpPr>
            <a:spLocks noGrp="1" noChangeArrowheads="1"/>
          </p:cNvSpPr>
          <p:nvPr>
            <p:ph type="body" sz="half" idx="1"/>
          </p:nvPr>
        </p:nvSpPr>
        <p:spPr>
          <a:xfrm>
            <a:off x="457200" y="1981200"/>
            <a:ext cx="4191000" cy="3740150"/>
          </a:xfrm>
          <a:noFill/>
        </p:spPr>
        <p:txBody>
          <a:bodyPr lIns="90488" tIns="44450" rIns="90488" bIns="44450">
            <a:spAutoFit/>
          </a:bodyPr>
          <a:lstStyle/>
          <a:p>
            <a:pPr marL="0" indent="0" defTabSz="914400" eaLnBrk="1" hangingPunct="1">
              <a:buFont typeface="Wingdings" pitchFamily="2" charset="2"/>
              <a:buNone/>
              <a:tabLst>
                <a:tab pos="465138" algn="ctr"/>
                <a:tab pos="1595438" algn="ctr"/>
                <a:tab pos="2679700" algn="ctr"/>
              </a:tabLst>
            </a:pPr>
            <a:r>
              <a:rPr lang="en-US" altLang="en-US" sz="2400" smtClean="0"/>
              <a:t>You want to see if three different golf clubs yield different distances. You </a:t>
            </a:r>
            <a:r>
              <a:rPr lang="en-US" altLang="en-US" sz="2400" u="sng" smtClean="0"/>
              <a:t>randomly</a:t>
            </a:r>
            <a:r>
              <a:rPr lang="en-US" altLang="en-US" sz="2400" smtClean="0"/>
              <a:t> select five measurements from trials on an automated driving machine for each club. At the 0.05 significance level, is there a difference in mean distance?</a:t>
            </a:r>
          </a:p>
        </p:txBody>
      </p:sp>
      <p:sp>
        <p:nvSpPr>
          <p:cNvPr id="49159" name="Rectangle 7"/>
          <p:cNvSpPr>
            <a:spLocks noChangeArrowheads="1"/>
          </p:cNvSpPr>
          <p:nvPr/>
        </p:nvSpPr>
        <p:spPr bwMode="auto">
          <a:xfrm>
            <a:off x="4953000" y="1905000"/>
            <a:ext cx="3657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eaLnBrk="0" hangingPunct="0">
              <a:spcBef>
                <a:spcPct val="20000"/>
              </a:spcBef>
              <a:buClr>
                <a:schemeClr val="folHlink"/>
              </a:buClr>
              <a:buSzPct val="60000"/>
              <a:buFont typeface="Wingdings" pitchFamily="2" charset="2"/>
              <a:buChar char="n"/>
              <a:tabLst>
                <a:tab pos="465138" algn="ctr"/>
                <a:tab pos="1595438" algn="ctr"/>
                <a:tab pos="2679700" algn="ctr"/>
              </a:tabLst>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tabLst>
                <a:tab pos="465138" algn="ctr"/>
                <a:tab pos="1595438" algn="ctr"/>
                <a:tab pos="2679700" algn="ctr"/>
              </a:tabLst>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tabLst>
                <a:tab pos="465138" algn="ctr"/>
                <a:tab pos="1595438" algn="ctr"/>
                <a:tab pos="2679700" algn="ctr"/>
              </a:tabLst>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tabLst>
                <a:tab pos="465138" algn="ctr"/>
                <a:tab pos="1595438" algn="ctr"/>
                <a:tab pos="2679700" algn="ctr"/>
              </a:tabLst>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tabLst>
                <a:tab pos="465138" algn="ctr"/>
                <a:tab pos="1595438" algn="ctr"/>
                <a:tab pos="2679700" algn="ctr"/>
              </a:tabLst>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tabLst>
                <a:tab pos="465138" algn="ctr"/>
                <a:tab pos="1595438" algn="ctr"/>
                <a:tab pos="2679700" algn="ctr"/>
              </a:tabLst>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tabLst>
                <a:tab pos="465138" algn="ctr"/>
                <a:tab pos="1595438" algn="ctr"/>
                <a:tab pos="2679700" algn="ctr"/>
              </a:tabLst>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tabLst>
                <a:tab pos="465138" algn="ctr"/>
                <a:tab pos="1595438" algn="ctr"/>
                <a:tab pos="2679700" algn="ctr"/>
              </a:tabLst>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tabLst>
                <a:tab pos="465138" algn="ctr"/>
                <a:tab pos="1595438" algn="ctr"/>
                <a:tab pos="2679700" algn="ctr"/>
              </a:tabLst>
              <a:defRPr>
                <a:solidFill>
                  <a:schemeClr val="tx1"/>
                </a:solidFill>
                <a:latin typeface="Arial" charset="0"/>
              </a:defRPr>
            </a:lvl9pPr>
          </a:lstStyle>
          <a:p>
            <a:pPr>
              <a:buClrTx/>
              <a:buSzTx/>
              <a:buFontTx/>
              <a:buNone/>
            </a:pPr>
            <a:r>
              <a:rPr lang="en-US" altLang="en-US" sz="2400"/>
              <a:t>	</a:t>
            </a:r>
            <a:r>
              <a:rPr lang="en-US" altLang="en-US" sz="2400" b="1" u="sng"/>
              <a:t>Club 1</a:t>
            </a:r>
            <a:r>
              <a:rPr lang="en-US" altLang="en-US" sz="2400" u="sng"/>
              <a:t>	</a:t>
            </a:r>
            <a:r>
              <a:rPr lang="en-US" altLang="en-US" sz="2400"/>
              <a:t>    </a:t>
            </a:r>
            <a:r>
              <a:rPr lang="en-US" altLang="en-US" sz="2400" b="1" u="sng"/>
              <a:t>Club 2</a:t>
            </a:r>
            <a:r>
              <a:rPr lang="en-US" altLang="en-US" sz="2400" b="1"/>
              <a:t>    </a:t>
            </a:r>
            <a:r>
              <a:rPr lang="en-US" altLang="en-US" sz="2400" b="1" u="sng"/>
              <a:t>Club 3</a:t>
            </a:r>
            <a:r>
              <a:rPr lang="en-US" altLang="en-US" sz="2400"/>
              <a:t/>
            </a:r>
            <a:br>
              <a:rPr lang="en-US" altLang="en-US" sz="2400"/>
            </a:br>
            <a:r>
              <a:rPr lang="en-US" altLang="en-US" sz="2400"/>
              <a:t>	254	     234	       200</a:t>
            </a:r>
            <a:br>
              <a:rPr lang="en-US" altLang="en-US" sz="2400"/>
            </a:br>
            <a:r>
              <a:rPr lang="en-US" altLang="en-US" sz="2400"/>
              <a:t>	263	     218	       222</a:t>
            </a:r>
            <a:br>
              <a:rPr lang="en-US" altLang="en-US" sz="2400"/>
            </a:br>
            <a:r>
              <a:rPr lang="en-US" altLang="en-US" sz="2400"/>
              <a:t>	241	     235	       197</a:t>
            </a:r>
            <a:br>
              <a:rPr lang="en-US" altLang="en-US" sz="2400"/>
            </a:br>
            <a:r>
              <a:rPr lang="en-US" altLang="en-US" sz="2400"/>
              <a:t>	237	     227	       206</a:t>
            </a:r>
            <a:br>
              <a:rPr lang="en-US" altLang="en-US" sz="2400"/>
            </a:br>
            <a:r>
              <a:rPr lang="en-US" altLang="en-US" sz="2400"/>
              <a:t>	251	     216	       204</a:t>
            </a:r>
          </a:p>
        </p:txBody>
      </p:sp>
      <p:pic>
        <p:nvPicPr>
          <p:cNvPr id="49160" name="Picture 8" descr="j028574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000" y="4343400"/>
            <a:ext cx="187483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1" name="Picture 9" descr="j031252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6600" y="5867400"/>
            <a:ext cx="4064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2" name="Rectangle 10"/>
          <p:cNvSpPr>
            <a:spLocks noChangeArrowheads="1"/>
          </p:cNvSpPr>
          <p:nvPr/>
        </p:nvSpPr>
        <p:spPr bwMode="auto">
          <a:xfrm>
            <a:off x="4953000" y="1828800"/>
            <a:ext cx="3657600" cy="2362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endParaRPr lang="en-US" altLang="en-US" sz="24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7620000" y="5181600"/>
            <a:ext cx="5302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400" b="1" i="1">
                <a:solidFill>
                  <a:schemeClr val="accent1"/>
                </a:solidFill>
              </a:rPr>
              <a:t>•</a:t>
            </a:r>
          </a:p>
        </p:txBody>
      </p:sp>
      <p:sp>
        <p:nvSpPr>
          <p:cNvPr id="50179" name="Rectangle 3"/>
          <p:cNvSpPr>
            <a:spLocks noChangeArrowheads="1"/>
          </p:cNvSpPr>
          <p:nvPr/>
        </p:nvSpPr>
        <p:spPr bwMode="auto">
          <a:xfrm>
            <a:off x="7620000" y="5029200"/>
            <a:ext cx="5302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400" b="1" i="1">
                <a:solidFill>
                  <a:schemeClr val="accent1"/>
                </a:solidFill>
              </a:rPr>
              <a:t>•</a:t>
            </a:r>
          </a:p>
        </p:txBody>
      </p:sp>
      <p:sp>
        <p:nvSpPr>
          <p:cNvPr id="50180" name="Rectangle 4"/>
          <p:cNvSpPr>
            <a:spLocks noChangeArrowheads="1"/>
          </p:cNvSpPr>
          <p:nvPr/>
        </p:nvSpPr>
        <p:spPr bwMode="auto">
          <a:xfrm>
            <a:off x="7620000" y="4724400"/>
            <a:ext cx="5302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400" b="1" i="1">
                <a:solidFill>
                  <a:schemeClr val="accent1"/>
                </a:solidFill>
              </a:rPr>
              <a:t>•</a:t>
            </a:r>
          </a:p>
        </p:txBody>
      </p:sp>
      <p:sp>
        <p:nvSpPr>
          <p:cNvPr id="50181" name="Rectangle 5"/>
          <p:cNvSpPr>
            <a:spLocks noChangeArrowheads="1"/>
          </p:cNvSpPr>
          <p:nvPr/>
        </p:nvSpPr>
        <p:spPr bwMode="auto">
          <a:xfrm>
            <a:off x="7620000" y="4800600"/>
            <a:ext cx="5302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400" b="1" i="1">
                <a:solidFill>
                  <a:schemeClr val="accent1"/>
                </a:solidFill>
              </a:rPr>
              <a:t>•</a:t>
            </a:r>
          </a:p>
        </p:txBody>
      </p:sp>
      <p:sp>
        <p:nvSpPr>
          <p:cNvPr id="50182" name="Rectangle 6"/>
          <p:cNvSpPr>
            <a:spLocks noChangeArrowheads="1"/>
          </p:cNvSpPr>
          <p:nvPr/>
        </p:nvSpPr>
        <p:spPr bwMode="auto">
          <a:xfrm>
            <a:off x="7620000" y="4038600"/>
            <a:ext cx="5302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400" b="1" i="1">
                <a:solidFill>
                  <a:schemeClr val="accent1"/>
                </a:solidFill>
              </a:rPr>
              <a:t>•</a:t>
            </a:r>
          </a:p>
        </p:txBody>
      </p:sp>
      <p:sp>
        <p:nvSpPr>
          <p:cNvPr id="50183" name="Line 7"/>
          <p:cNvSpPr>
            <a:spLocks noChangeShapeType="1"/>
          </p:cNvSpPr>
          <p:nvPr/>
        </p:nvSpPr>
        <p:spPr bwMode="auto">
          <a:xfrm>
            <a:off x="7620000" y="5029200"/>
            <a:ext cx="304800" cy="0"/>
          </a:xfrm>
          <a:prstGeom prst="line">
            <a:avLst/>
          </a:prstGeom>
          <a:noFill/>
          <a:ln w="38100">
            <a:solidFill>
              <a:schemeClr val="accent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0184" name="Rectangle 8"/>
          <p:cNvSpPr>
            <a:spLocks noChangeArrowheads="1"/>
          </p:cNvSpPr>
          <p:nvPr/>
        </p:nvSpPr>
        <p:spPr bwMode="auto">
          <a:xfrm>
            <a:off x="1447800" y="5334000"/>
            <a:ext cx="1762125" cy="485775"/>
          </a:xfrm>
          <a:prstGeom prst="rect">
            <a:avLst/>
          </a:prstGeom>
          <a:solidFill>
            <a:srgbClr val="C7DAF7"/>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endParaRPr lang="en-US" altLang="en-US" sz="2400"/>
          </a:p>
        </p:txBody>
      </p:sp>
      <p:sp>
        <p:nvSpPr>
          <p:cNvPr id="50185" name="Rectangle 9"/>
          <p:cNvSpPr>
            <a:spLocks noChangeArrowheads="1"/>
          </p:cNvSpPr>
          <p:nvPr/>
        </p:nvSpPr>
        <p:spPr bwMode="auto">
          <a:xfrm>
            <a:off x="1524000" y="4876800"/>
            <a:ext cx="1541463" cy="485775"/>
          </a:xfrm>
          <a:prstGeom prst="rect">
            <a:avLst/>
          </a:prstGeom>
          <a:solidFill>
            <a:srgbClr val="FCC98C"/>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endParaRPr lang="en-US" altLang="en-US" sz="2400"/>
          </a:p>
        </p:txBody>
      </p:sp>
      <p:sp>
        <p:nvSpPr>
          <p:cNvPr id="50186" name="Rectangle 10"/>
          <p:cNvSpPr>
            <a:spLocks noChangeArrowheads="1"/>
          </p:cNvSpPr>
          <p:nvPr/>
        </p:nvSpPr>
        <p:spPr bwMode="auto">
          <a:xfrm>
            <a:off x="152400" y="4876800"/>
            <a:ext cx="1395413" cy="485775"/>
          </a:xfrm>
          <a:prstGeom prst="rect">
            <a:avLst/>
          </a:prstGeom>
          <a:solidFill>
            <a:srgbClr val="F983C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endParaRPr lang="en-US" altLang="en-US" sz="2400"/>
          </a:p>
        </p:txBody>
      </p:sp>
      <p:sp>
        <p:nvSpPr>
          <p:cNvPr id="50187" name="Rectangle 11"/>
          <p:cNvSpPr>
            <a:spLocks noChangeArrowheads="1"/>
          </p:cNvSpPr>
          <p:nvPr/>
        </p:nvSpPr>
        <p:spPr bwMode="auto">
          <a:xfrm>
            <a:off x="3048000" y="4876800"/>
            <a:ext cx="1468438" cy="485775"/>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endParaRPr lang="en-US" altLang="en-US" sz="2400"/>
          </a:p>
        </p:txBody>
      </p:sp>
      <p:sp>
        <p:nvSpPr>
          <p:cNvPr id="50188" name="Rectangle 12"/>
          <p:cNvSpPr>
            <a:spLocks noGrp="1" noChangeArrowheads="1"/>
          </p:cNvSpPr>
          <p:nvPr>
            <p:ph type="title"/>
          </p:nvPr>
        </p:nvSpPr>
        <p:spPr>
          <a:xfrm>
            <a:off x="1143000" y="0"/>
            <a:ext cx="7793038" cy="1143000"/>
          </a:xfrm>
        </p:spPr>
        <p:txBody>
          <a:bodyPr/>
          <a:lstStyle/>
          <a:p>
            <a:pPr algn="l" eaLnBrk="1" hangingPunct="1">
              <a:lnSpc>
                <a:spcPct val="80000"/>
              </a:lnSpc>
            </a:pPr>
            <a:r>
              <a:rPr lang="en-US" altLang="en-US" smtClean="0"/>
              <a:t>                 Example</a:t>
            </a:r>
          </a:p>
        </p:txBody>
      </p:sp>
      <p:sp>
        <p:nvSpPr>
          <p:cNvPr id="50189" name="Line 13"/>
          <p:cNvSpPr>
            <a:spLocks noChangeShapeType="1"/>
          </p:cNvSpPr>
          <p:nvPr/>
        </p:nvSpPr>
        <p:spPr bwMode="auto">
          <a:xfrm>
            <a:off x="5257800" y="1905000"/>
            <a:ext cx="0" cy="388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90" name="Line 14"/>
          <p:cNvSpPr>
            <a:spLocks noChangeShapeType="1"/>
          </p:cNvSpPr>
          <p:nvPr/>
        </p:nvSpPr>
        <p:spPr bwMode="auto">
          <a:xfrm>
            <a:off x="5257800" y="6248400"/>
            <a:ext cx="3657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91" name="Rectangle 15"/>
          <p:cNvSpPr>
            <a:spLocks noChangeArrowheads="1"/>
          </p:cNvSpPr>
          <p:nvPr/>
        </p:nvSpPr>
        <p:spPr bwMode="auto">
          <a:xfrm>
            <a:off x="4648200" y="1828800"/>
            <a:ext cx="835025" cy="405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000"/>
              <a:t>270</a:t>
            </a:r>
          </a:p>
          <a:p>
            <a:pPr>
              <a:spcBef>
                <a:spcPct val="50000"/>
              </a:spcBef>
              <a:buClrTx/>
              <a:buSzTx/>
              <a:buFontTx/>
              <a:buNone/>
            </a:pPr>
            <a:r>
              <a:rPr lang="en-US" altLang="en-US" sz="2000"/>
              <a:t>260</a:t>
            </a:r>
          </a:p>
          <a:p>
            <a:pPr>
              <a:spcBef>
                <a:spcPct val="50000"/>
              </a:spcBef>
              <a:buClrTx/>
              <a:buSzTx/>
              <a:buFontTx/>
              <a:buNone/>
            </a:pPr>
            <a:r>
              <a:rPr lang="en-US" altLang="en-US" sz="2000"/>
              <a:t>250</a:t>
            </a:r>
          </a:p>
          <a:p>
            <a:pPr>
              <a:spcBef>
                <a:spcPct val="50000"/>
              </a:spcBef>
              <a:buClrTx/>
              <a:buSzTx/>
              <a:buFontTx/>
              <a:buNone/>
            </a:pPr>
            <a:r>
              <a:rPr lang="en-US" altLang="en-US" sz="2000"/>
              <a:t>240</a:t>
            </a:r>
          </a:p>
          <a:p>
            <a:pPr>
              <a:spcBef>
                <a:spcPct val="50000"/>
              </a:spcBef>
              <a:buClrTx/>
              <a:buSzTx/>
              <a:buFontTx/>
              <a:buNone/>
            </a:pPr>
            <a:r>
              <a:rPr lang="en-US" altLang="en-US" sz="2000"/>
              <a:t>230</a:t>
            </a:r>
          </a:p>
          <a:p>
            <a:pPr>
              <a:spcBef>
                <a:spcPct val="50000"/>
              </a:spcBef>
              <a:buClrTx/>
              <a:buSzTx/>
              <a:buFontTx/>
              <a:buNone/>
            </a:pPr>
            <a:r>
              <a:rPr lang="en-US" altLang="en-US" sz="2000"/>
              <a:t>220</a:t>
            </a:r>
          </a:p>
          <a:p>
            <a:pPr>
              <a:spcBef>
                <a:spcPct val="50000"/>
              </a:spcBef>
              <a:buClrTx/>
              <a:buSzTx/>
              <a:buFontTx/>
              <a:buNone/>
            </a:pPr>
            <a:r>
              <a:rPr lang="en-US" altLang="en-US" sz="2000"/>
              <a:t>210</a:t>
            </a:r>
          </a:p>
          <a:p>
            <a:pPr>
              <a:spcBef>
                <a:spcPct val="50000"/>
              </a:spcBef>
              <a:buClrTx/>
              <a:buSzTx/>
              <a:buFontTx/>
              <a:buNone/>
            </a:pPr>
            <a:r>
              <a:rPr lang="en-US" altLang="en-US" sz="2000"/>
              <a:t>200</a:t>
            </a:r>
          </a:p>
          <a:p>
            <a:pPr>
              <a:spcBef>
                <a:spcPct val="50000"/>
              </a:spcBef>
              <a:buClrTx/>
              <a:buSzTx/>
              <a:buFontTx/>
              <a:buNone/>
            </a:pPr>
            <a:r>
              <a:rPr lang="en-US" altLang="en-US" sz="2000"/>
              <a:t>190</a:t>
            </a:r>
          </a:p>
        </p:txBody>
      </p:sp>
      <p:sp>
        <p:nvSpPr>
          <p:cNvPr id="50192" name="Rectangle 16"/>
          <p:cNvSpPr>
            <a:spLocks noChangeArrowheads="1"/>
          </p:cNvSpPr>
          <p:nvPr/>
        </p:nvSpPr>
        <p:spPr bwMode="auto">
          <a:xfrm>
            <a:off x="5597525" y="3354388"/>
            <a:ext cx="4540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400" b="1" i="1">
                <a:solidFill>
                  <a:srgbClr val="FF6600"/>
                </a:solidFill>
              </a:rPr>
              <a:t>•</a:t>
            </a:r>
          </a:p>
        </p:txBody>
      </p:sp>
      <p:sp>
        <p:nvSpPr>
          <p:cNvPr id="50193" name="Rectangle 17"/>
          <p:cNvSpPr>
            <a:spLocks noChangeArrowheads="1"/>
          </p:cNvSpPr>
          <p:nvPr/>
        </p:nvSpPr>
        <p:spPr bwMode="auto">
          <a:xfrm>
            <a:off x="5597525" y="3125788"/>
            <a:ext cx="4540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400" b="1" i="1">
                <a:solidFill>
                  <a:srgbClr val="FF6600"/>
                </a:solidFill>
              </a:rPr>
              <a:t>•</a:t>
            </a:r>
          </a:p>
        </p:txBody>
      </p:sp>
      <p:sp>
        <p:nvSpPr>
          <p:cNvPr id="50194" name="Rectangle 18"/>
          <p:cNvSpPr>
            <a:spLocks noChangeArrowheads="1"/>
          </p:cNvSpPr>
          <p:nvPr/>
        </p:nvSpPr>
        <p:spPr bwMode="auto">
          <a:xfrm>
            <a:off x="5597525" y="2668588"/>
            <a:ext cx="4540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400" b="1" i="1">
                <a:solidFill>
                  <a:srgbClr val="FF6600"/>
                </a:solidFill>
              </a:rPr>
              <a:t>•</a:t>
            </a:r>
          </a:p>
        </p:txBody>
      </p:sp>
      <p:sp>
        <p:nvSpPr>
          <p:cNvPr id="50195" name="Rectangle 19"/>
          <p:cNvSpPr>
            <a:spLocks noChangeArrowheads="1"/>
          </p:cNvSpPr>
          <p:nvPr/>
        </p:nvSpPr>
        <p:spPr bwMode="auto">
          <a:xfrm>
            <a:off x="5597525" y="2516188"/>
            <a:ext cx="4540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400" b="1" i="1">
                <a:solidFill>
                  <a:srgbClr val="FF6600"/>
                </a:solidFill>
              </a:rPr>
              <a:t>•</a:t>
            </a:r>
          </a:p>
        </p:txBody>
      </p:sp>
      <p:sp>
        <p:nvSpPr>
          <p:cNvPr id="50196" name="Rectangle 20"/>
          <p:cNvSpPr>
            <a:spLocks noChangeArrowheads="1"/>
          </p:cNvSpPr>
          <p:nvPr/>
        </p:nvSpPr>
        <p:spPr bwMode="auto">
          <a:xfrm>
            <a:off x="5597525" y="2135188"/>
            <a:ext cx="5302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400" b="1" i="1">
                <a:solidFill>
                  <a:srgbClr val="FF6600"/>
                </a:solidFill>
              </a:rPr>
              <a:t>•</a:t>
            </a:r>
          </a:p>
        </p:txBody>
      </p:sp>
      <p:sp>
        <p:nvSpPr>
          <p:cNvPr id="50197" name="Rectangle 21"/>
          <p:cNvSpPr>
            <a:spLocks noChangeArrowheads="1"/>
          </p:cNvSpPr>
          <p:nvPr/>
        </p:nvSpPr>
        <p:spPr bwMode="auto">
          <a:xfrm>
            <a:off x="6664325" y="4268788"/>
            <a:ext cx="5302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400" b="1" i="1">
                <a:solidFill>
                  <a:srgbClr val="FCC98C"/>
                </a:solidFill>
              </a:rPr>
              <a:t>•</a:t>
            </a:r>
          </a:p>
        </p:txBody>
      </p:sp>
      <p:sp>
        <p:nvSpPr>
          <p:cNvPr id="50198" name="Rectangle 22"/>
          <p:cNvSpPr>
            <a:spLocks noChangeArrowheads="1"/>
          </p:cNvSpPr>
          <p:nvPr/>
        </p:nvSpPr>
        <p:spPr bwMode="auto">
          <a:xfrm>
            <a:off x="6664325" y="4192588"/>
            <a:ext cx="5302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400" b="1" i="1">
                <a:solidFill>
                  <a:srgbClr val="FCC98C"/>
                </a:solidFill>
              </a:rPr>
              <a:t>•</a:t>
            </a:r>
          </a:p>
        </p:txBody>
      </p:sp>
      <p:sp>
        <p:nvSpPr>
          <p:cNvPr id="50199" name="Rectangle 23"/>
          <p:cNvSpPr>
            <a:spLocks noChangeArrowheads="1"/>
          </p:cNvSpPr>
          <p:nvPr/>
        </p:nvSpPr>
        <p:spPr bwMode="auto">
          <a:xfrm>
            <a:off x="6664325" y="3811588"/>
            <a:ext cx="5302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400" b="1" i="1">
                <a:solidFill>
                  <a:srgbClr val="FCC98C"/>
                </a:solidFill>
              </a:rPr>
              <a:t>•</a:t>
            </a:r>
          </a:p>
        </p:txBody>
      </p:sp>
      <p:sp>
        <p:nvSpPr>
          <p:cNvPr id="50200" name="Rectangle 24"/>
          <p:cNvSpPr>
            <a:spLocks noChangeArrowheads="1"/>
          </p:cNvSpPr>
          <p:nvPr/>
        </p:nvSpPr>
        <p:spPr bwMode="auto">
          <a:xfrm>
            <a:off x="6664325" y="3430588"/>
            <a:ext cx="5302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400" b="1" i="1">
                <a:solidFill>
                  <a:srgbClr val="FCC98C"/>
                </a:solidFill>
              </a:rPr>
              <a:t>•</a:t>
            </a:r>
          </a:p>
        </p:txBody>
      </p:sp>
      <p:sp>
        <p:nvSpPr>
          <p:cNvPr id="50201" name="Rectangle 25"/>
          <p:cNvSpPr>
            <a:spLocks noChangeArrowheads="1"/>
          </p:cNvSpPr>
          <p:nvPr/>
        </p:nvSpPr>
        <p:spPr bwMode="auto">
          <a:xfrm>
            <a:off x="6664325" y="3506788"/>
            <a:ext cx="5302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400" b="1" i="1">
                <a:solidFill>
                  <a:srgbClr val="FCC98C"/>
                </a:solidFill>
              </a:rPr>
              <a:t>•</a:t>
            </a:r>
          </a:p>
        </p:txBody>
      </p:sp>
      <p:sp>
        <p:nvSpPr>
          <p:cNvPr id="50202" name="Line 26"/>
          <p:cNvSpPr>
            <a:spLocks noChangeShapeType="1"/>
          </p:cNvSpPr>
          <p:nvPr/>
        </p:nvSpPr>
        <p:spPr bwMode="auto">
          <a:xfrm>
            <a:off x="5257800" y="3962400"/>
            <a:ext cx="3068638" cy="0"/>
          </a:xfrm>
          <a:prstGeom prst="line">
            <a:avLst/>
          </a:prstGeom>
          <a:noFill/>
          <a:ln w="25400">
            <a:solidFill>
              <a:srgbClr val="A5EFE6"/>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03" name="Rectangle 27"/>
          <p:cNvSpPr>
            <a:spLocks noChangeArrowheads="1"/>
          </p:cNvSpPr>
          <p:nvPr/>
        </p:nvSpPr>
        <p:spPr bwMode="auto">
          <a:xfrm>
            <a:off x="4572000" y="1524000"/>
            <a:ext cx="12604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000" b="1"/>
              <a:t>Distance</a:t>
            </a:r>
          </a:p>
        </p:txBody>
      </p:sp>
      <p:sp>
        <p:nvSpPr>
          <p:cNvPr id="50204" name="Line 31"/>
          <p:cNvSpPr>
            <a:spLocks noChangeShapeType="1"/>
          </p:cNvSpPr>
          <p:nvPr/>
        </p:nvSpPr>
        <p:spPr bwMode="auto">
          <a:xfrm>
            <a:off x="6705600" y="4114800"/>
            <a:ext cx="304800" cy="0"/>
          </a:xfrm>
          <a:prstGeom prst="line">
            <a:avLst/>
          </a:prstGeom>
          <a:noFill/>
          <a:ln w="38100">
            <a:solidFill>
              <a:srgbClr val="FCC98C"/>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0205" name="Line 32"/>
          <p:cNvSpPr>
            <a:spLocks noChangeShapeType="1"/>
          </p:cNvSpPr>
          <p:nvPr/>
        </p:nvSpPr>
        <p:spPr bwMode="auto">
          <a:xfrm>
            <a:off x="5605463" y="2971800"/>
            <a:ext cx="304800" cy="0"/>
          </a:xfrm>
          <a:prstGeom prst="line">
            <a:avLst/>
          </a:prstGeom>
          <a:noFill/>
          <a:ln w="38100">
            <a:solidFill>
              <a:srgbClr val="FF66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0206" name="Line 34"/>
          <p:cNvSpPr>
            <a:spLocks noChangeShapeType="1"/>
          </p:cNvSpPr>
          <p:nvPr/>
        </p:nvSpPr>
        <p:spPr bwMode="auto">
          <a:xfrm flipH="1">
            <a:off x="5165725" y="5791200"/>
            <a:ext cx="92075" cy="7620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0207" name="Line 35"/>
          <p:cNvSpPr>
            <a:spLocks noChangeShapeType="1"/>
          </p:cNvSpPr>
          <p:nvPr/>
        </p:nvSpPr>
        <p:spPr bwMode="auto">
          <a:xfrm flipH="1">
            <a:off x="5181600" y="5943600"/>
            <a:ext cx="76200" cy="7620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0208" name="Line 36"/>
          <p:cNvSpPr>
            <a:spLocks noChangeShapeType="1"/>
          </p:cNvSpPr>
          <p:nvPr/>
        </p:nvSpPr>
        <p:spPr bwMode="auto">
          <a:xfrm flipH="1">
            <a:off x="5181600" y="6096000"/>
            <a:ext cx="76200" cy="7620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0209" name="Line 37"/>
          <p:cNvSpPr>
            <a:spLocks noChangeShapeType="1"/>
          </p:cNvSpPr>
          <p:nvPr/>
        </p:nvSpPr>
        <p:spPr bwMode="auto">
          <a:xfrm>
            <a:off x="5167313" y="5867400"/>
            <a:ext cx="76200" cy="7620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0210" name="Line 38"/>
          <p:cNvSpPr>
            <a:spLocks noChangeShapeType="1"/>
          </p:cNvSpPr>
          <p:nvPr/>
        </p:nvSpPr>
        <p:spPr bwMode="auto">
          <a:xfrm>
            <a:off x="5181600" y="6024563"/>
            <a:ext cx="76200" cy="71437"/>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aphicFrame>
        <p:nvGraphicFramePr>
          <p:cNvPr id="50211" name="Object 39"/>
          <p:cNvGraphicFramePr>
            <a:graphicFrameLocks noChangeAspect="1"/>
          </p:cNvGraphicFramePr>
          <p:nvPr/>
        </p:nvGraphicFramePr>
        <p:xfrm>
          <a:off x="171450" y="4876800"/>
          <a:ext cx="4289425" cy="933450"/>
        </p:xfrm>
        <a:graphic>
          <a:graphicData uri="http://schemas.openxmlformats.org/presentationml/2006/ole">
            <mc:AlternateContent xmlns:mc="http://schemas.openxmlformats.org/markup-compatibility/2006">
              <mc:Choice xmlns:v="urn:schemas-microsoft-com:vml" Requires="v">
                <p:oleObj spid="_x0000_s50232" name="Equation" r:id="rId4" imgW="2387600" imgH="520700" progId="Equation.DSMT4">
                  <p:embed/>
                </p:oleObj>
              </mc:Choice>
              <mc:Fallback>
                <p:oleObj name="Equation" r:id="rId4" imgW="2387600" imgH="520700" progId="Equation.DSMT4">
                  <p:embed/>
                  <p:pic>
                    <p:nvPicPr>
                      <p:cNvPr id="0" name="Object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50" y="4876800"/>
                        <a:ext cx="4289425" cy="933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212" name="AutoShape 40"/>
          <p:cNvSpPr>
            <a:spLocks noChangeArrowheads="1"/>
          </p:cNvSpPr>
          <p:nvPr/>
        </p:nvSpPr>
        <p:spPr bwMode="auto">
          <a:xfrm>
            <a:off x="2209800" y="4267200"/>
            <a:ext cx="152400" cy="533400"/>
          </a:xfrm>
          <a:prstGeom prst="downArrow">
            <a:avLst>
              <a:gd name="adj1" fmla="val 50000"/>
              <a:gd name="adj2" fmla="val 87500"/>
            </a:avLst>
          </a:prstGeom>
          <a:solidFill>
            <a:schemeClr val="hlink"/>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endParaRPr lang="en-US" altLang="en-US" sz="2400"/>
          </a:p>
        </p:txBody>
      </p:sp>
      <p:sp>
        <p:nvSpPr>
          <p:cNvPr id="50213" name="Rectangle 41"/>
          <p:cNvSpPr>
            <a:spLocks noChangeArrowheads="1"/>
          </p:cNvSpPr>
          <p:nvPr/>
        </p:nvSpPr>
        <p:spPr bwMode="auto">
          <a:xfrm>
            <a:off x="2971800" y="1828800"/>
            <a:ext cx="1143000" cy="2362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endParaRPr lang="en-US" altLang="en-US" sz="2400"/>
          </a:p>
        </p:txBody>
      </p:sp>
      <p:sp>
        <p:nvSpPr>
          <p:cNvPr id="50214" name="Rectangle 42"/>
          <p:cNvSpPr>
            <a:spLocks noChangeArrowheads="1"/>
          </p:cNvSpPr>
          <p:nvPr/>
        </p:nvSpPr>
        <p:spPr bwMode="auto">
          <a:xfrm>
            <a:off x="1676400" y="1828800"/>
            <a:ext cx="1295400" cy="2362200"/>
          </a:xfrm>
          <a:prstGeom prst="rect">
            <a:avLst/>
          </a:prstGeom>
          <a:solidFill>
            <a:srgbClr val="FCC98C"/>
          </a:solidFill>
          <a:ln w="9525">
            <a:solidFill>
              <a:srgbClr val="FDDCB5"/>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endParaRPr lang="en-US" altLang="en-US" sz="2400"/>
          </a:p>
        </p:txBody>
      </p:sp>
      <p:sp>
        <p:nvSpPr>
          <p:cNvPr id="50215" name="Rectangle 43"/>
          <p:cNvSpPr>
            <a:spLocks noChangeArrowheads="1"/>
          </p:cNvSpPr>
          <p:nvPr/>
        </p:nvSpPr>
        <p:spPr bwMode="auto">
          <a:xfrm>
            <a:off x="457200" y="1828800"/>
            <a:ext cx="1219200" cy="2362200"/>
          </a:xfrm>
          <a:prstGeom prst="rect">
            <a:avLst/>
          </a:prstGeom>
          <a:solidFill>
            <a:srgbClr val="F983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endParaRPr lang="en-US" altLang="en-US" sz="2400"/>
          </a:p>
        </p:txBody>
      </p:sp>
      <p:sp>
        <p:nvSpPr>
          <p:cNvPr id="50216" name="Rectangle 44"/>
          <p:cNvSpPr>
            <a:spLocks noChangeArrowheads="1"/>
          </p:cNvSpPr>
          <p:nvPr/>
        </p:nvSpPr>
        <p:spPr bwMode="auto">
          <a:xfrm>
            <a:off x="457200" y="1905000"/>
            <a:ext cx="3657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eaLnBrk="0" hangingPunct="0">
              <a:spcBef>
                <a:spcPct val="20000"/>
              </a:spcBef>
              <a:buClr>
                <a:schemeClr val="folHlink"/>
              </a:buClr>
              <a:buSzPct val="60000"/>
              <a:buFont typeface="Wingdings" pitchFamily="2" charset="2"/>
              <a:buChar char="n"/>
              <a:tabLst>
                <a:tab pos="465138" algn="ctr"/>
                <a:tab pos="1595438" algn="ctr"/>
                <a:tab pos="2679700" algn="ctr"/>
              </a:tabLst>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tabLst>
                <a:tab pos="465138" algn="ctr"/>
                <a:tab pos="1595438" algn="ctr"/>
                <a:tab pos="2679700" algn="ctr"/>
              </a:tabLst>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tabLst>
                <a:tab pos="465138" algn="ctr"/>
                <a:tab pos="1595438" algn="ctr"/>
                <a:tab pos="2679700" algn="ctr"/>
              </a:tabLst>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tabLst>
                <a:tab pos="465138" algn="ctr"/>
                <a:tab pos="1595438" algn="ctr"/>
                <a:tab pos="2679700" algn="ctr"/>
              </a:tabLst>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tabLst>
                <a:tab pos="465138" algn="ctr"/>
                <a:tab pos="1595438" algn="ctr"/>
                <a:tab pos="2679700" algn="ctr"/>
              </a:tabLst>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tabLst>
                <a:tab pos="465138" algn="ctr"/>
                <a:tab pos="1595438" algn="ctr"/>
                <a:tab pos="2679700" algn="ctr"/>
              </a:tabLst>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tabLst>
                <a:tab pos="465138" algn="ctr"/>
                <a:tab pos="1595438" algn="ctr"/>
                <a:tab pos="2679700" algn="ctr"/>
              </a:tabLst>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tabLst>
                <a:tab pos="465138" algn="ctr"/>
                <a:tab pos="1595438" algn="ctr"/>
                <a:tab pos="2679700" algn="ctr"/>
              </a:tabLst>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tabLst>
                <a:tab pos="465138" algn="ctr"/>
                <a:tab pos="1595438" algn="ctr"/>
                <a:tab pos="2679700" algn="ctr"/>
              </a:tabLst>
              <a:defRPr>
                <a:solidFill>
                  <a:schemeClr val="tx1"/>
                </a:solidFill>
                <a:latin typeface="Arial" charset="0"/>
              </a:defRPr>
            </a:lvl9pPr>
          </a:lstStyle>
          <a:p>
            <a:pPr>
              <a:buClrTx/>
              <a:buSzTx/>
              <a:buFontTx/>
              <a:buNone/>
            </a:pPr>
            <a:r>
              <a:rPr lang="en-US" altLang="en-US" sz="2400"/>
              <a:t>	</a:t>
            </a:r>
            <a:r>
              <a:rPr lang="en-US" altLang="en-US" sz="2400" b="1" u="sng"/>
              <a:t>Club 1</a:t>
            </a:r>
            <a:r>
              <a:rPr lang="en-US" altLang="en-US" sz="2400" u="sng"/>
              <a:t>	</a:t>
            </a:r>
            <a:r>
              <a:rPr lang="en-US" altLang="en-US" sz="2400"/>
              <a:t>    </a:t>
            </a:r>
            <a:r>
              <a:rPr lang="en-US" altLang="en-US" sz="2400" b="1" u="sng"/>
              <a:t>Club 2</a:t>
            </a:r>
            <a:r>
              <a:rPr lang="en-US" altLang="en-US" sz="2400" b="1"/>
              <a:t>    </a:t>
            </a:r>
            <a:r>
              <a:rPr lang="en-US" altLang="en-US" sz="2400" b="1" u="sng"/>
              <a:t>Club 3</a:t>
            </a:r>
            <a:r>
              <a:rPr lang="en-US" altLang="en-US" sz="2400"/>
              <a:t/>
            </a:r>
            <a:br>
              <a:rPr lang="en-US" altLang="en-US" sz="2400"/>
            </a:br>
            <a:r>
              <a:rPr lang="en-US" altLang="en-US" sz="2400"/>
              <a:t>	254	     234	       200</a:t>
            </a:r>
            <a:br>
              <a:rPr lang="en-US" altLang="en-US" sz="2400"/>
            </a:br>
            <a:r>
              <a:rPr lang="en-US" altLang="en-US" sz="2400"/>
              <a:t>	263	     218	       222</a:t>
            </a:r>
            <a:br>
              <a:rPr lang="en-US" altLang="en-US" sz="2400"/>
            </a:br>
            <a:r>
              <a:rPr lang="en-US" altLang="en-US" sz="2400"/>
              <a:t>	241	     235	       197</a:t>
            </a:r>
            <a:br>
              <a:rPr lang="en-US" altLang="en-US" sz="2400"/>
            </a:br>
            <a:r>
              <a:rPr lang="en-US" altLang="en-US" sz="2400"/>
              <a:t>	237	     227	       206</a:t>
            </a:r>
            <a:br>
              <a:rPr lang="en-US" altLang="en-US" sz="2400"/>
            </a:br>
            <a:r>
              <a:rPr lang="en-US" altLang="en-US" sz="2400"/>
              <a:t>	251	     216	       204</a:t>
            </a:r>
          </a:p>
        </p:txBody>
      </p:sp>
      <p:sp>
        <p:nvSpPr>
          <p:cNvPr id="50217" name="Rectangle 45"/>
          <p:cNvSpPr>
            <a:spLocks noChangeArrowheads="1"/>
          </p:cNvSpPr>
          <p:nvPr/>
        </p:nvSpPr>
        <p:spPr bwMode="auto">
          <a:xfrm>
            <a:off x="6400800" y="6464300"/>
            <a:ext cx="9906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000" b="1"/>
              <a:t>Club</a:t>
            </a:r>
          </a:p>
        </p:txBody>
      </p:sp>
      <p:sp>
        <p:nvSpPr>
          <p:cNvPr id="50218" name="Rectangle 46"/>
          <p:cNvSpPr>
            <a:spLocks noChangeArrowheads="1"/>
          </p:cNvSpPr>
          <p:nvPr/>
        </p:nvSpPr>
        <p:spPr bwMode="auto">
          <a:xfrm>
            <a:off x="5638800" y="6172200"/>
            <a:ext cx="28194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000"/>
              <a:t>1            2            3</a:t>
            </a:r>
          </a:p>
        </p:txBody>
      </p:sp>
      <p:pic>
        <p:nvPicPr>
          <p:cNvPr id="50219" name="Picture 47" descr="j028574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72200" y="304800"/>
            <a:ext cx="9366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20" name="Picture 48" descr="j03125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34200" y="1066800"/>
            <a:ext cx="203200"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21" name="Rectangle 49"/>
          <p:cNvSpPr>
            <a:spLocks noChangeArrowheads="1"/>
          </p:cNvSpPr>
          <p:nvPr/>
        </p:nvSpPr>
        <p:spPr bwMode="auto">
          <a:xfrm>
            <a:off x="457200" y="1828800"/>
            <a:ext cx="3657600" cy="2362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endParaRPr lang="en-US" altLang="en-US" sz="2400"/>
          </a:p>
        </p:txBody>
      </p:sp>
      <p:sp>
        <p:nvSpPr>
          <p:cNvPr id="50222" name="Line 50"/>
          <p:cNvSpPr>
            <a:spLocks noChangeShapeType="1"/>
          </p:cNvSpPr>
          <p:nvPr/>
        </p:nvSpPr>
        <p:spPr bwMode="auto">
          <a:xfrm>
            <a:off x="5181600" y="6172200"/>
            <a:ext cx="762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50223" name="Object 51"/>
          <p:cNvGraphicFramePr>
            <a:graphicFrameLocks noChangeAspect="1"/>
          </p:cNvGraphicFramePr>
          <p:nvPr/>
        </p:nvGraphicFramePr>
        <p:xfrm>
          <a:off x="6019800" y="2514600"/>
          <a:ext cx="481013" cy="609600"/>
        </p:xfrm>
        <a:graphic>
          <a:graphicData uri="http://schemas.openxmlformats.org/presentationml/2006/ole">
            <mc:AlternateContent xmlns:mc="http://schemas.openxmlformats.org/markup-compatibility/2006">
              <mc:Choice xmlns:v="urn:schemas-microsoft-com:vml" Requires="v">
                <p:oleObj spid="_x0000_s50233" name="Equation" r:id="rId8" imgW="190500" imgH="241300" progId="Equation.DSMT4">
                  <p:embed/>
                </p:oleObj>
              </mc:Choice>
              <mc:Fallback>
                <p:oleObj name="Equation" r:id="rId8" imgW="190500" imgH="241300" progId="Equation.DSMT4">
                  <p:embed/>
                  <p:pic>
                    <p:nvPicPr>
                      <p:cNvPr id="0" name="Object 5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9800" y="2514600"/>
                        <a:ext cx="481013"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224" name="Object 52"/>
          <p:cNvGraphicFramePr>
            <a:graphicFrameLocks noChangeAspect="1"/>
          </p:cNvGraphicFramePr>
          <p:nvPr/>
        </p:nvGraphicFramePr>
        <p:xfrm>
          <a:off x="6994525" y="3810000"/>
          <a:ext cx="514350" cy="609600"/>
        </p:xfrm>
        <a:graphic>
          <a:graphicData uri="http://schemas.openxmlformats.org/presentationml/2006/ole">
            <mc:AlternateContent xmlns:mc="http://schemas.openxmlformats.org/markup-compatibility/2006">
              <mc:Choice xmlns:v="urn:schemas-microsoft-com:vml" Requires="v">
                <p:oleObj spid="_x0000_s50234" name="Equation" r:id="rId10" imgW="203200" imgH="241300" progId="Equation.DSMT4">
                  <p:embed/>
                </p:oleObj>
              </mc:Choice>
              <mc:Fallback>
                <p:oleObj name="Equation" r:id="rId10" imgW="203200" imgH="241300" progId="Equation.DSMT4">
                  <p:embed/>
                  <p:pic>
                    <p:nvPicPr>
                      <p:cNvPr id="0" name="Object 5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94525" y="3810000"/>
                        <a:ext cx="51435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225" name="Object 53"/>
          <p:cNvGraphicFramePr>
            <a:graphicFrameLocks noChangeAspect="1"/>
          </p:cNvGraphicFramePr>
          <p:nvPr/>
        </p:nvGraphicFramePr>
        <p:xfrm>
          <a:off x="8001000" y="4800600"/>
          <a:ext cx="514350" cy="609600"/>
        </p:xfrm>
        <a:graphic>
          <a:graphicData uri="http://schemas.openxmlformats.org/presentationml/2006/ole">
            <mc:AlternateContent xmlns:mc="http://schemas.openxmlformats.org/markup-compatibility/2006">
              <mc:Choice xmlns:v="urn:schemas-microsoft-com:vml" Requires="v">
                <p:oleObj spid="_x0000_s50235" name="Equation" r:id="rId12" imgW="203200" imgH="241300" progId="Equation.DSMT4">
                  <p:embed/>
                </p:oleObj>
              </mc:Choice>
              <mc:Fallback>
                <p:oleObj name="Equation" r:id="rId12" imgW="203200" imgH="241300" progId="Equation.DSMT4">
                  <p:embed/>
                  <p:pic>
                    <p:nvPicPr>
                      <p:cNvPr id="0" name="Object 5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01000" y="4800600"/>
                        <a:ext cx="51435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226" name="Object 54"/>
          <p:cNvGraphicFramePr>
            <a:graphicFrameLocks noChangeAspect="1"/>
          </p:cNvGraphicFramePr>
          <p:nvPr/>
        </p:nvGraphicFramePr>
        <p:xfrm>
          <a:off x="8445500" y="3673475"/>
          <a:ext cx="385763" cy="577850"/>
        </p:xfrm>
        <a:graphic>
          <a:graphicData uri="http://schemas.openxmlformats.org/presentationml/2006/ole">
            <mc:AlternateContent xmlns:mc="http://schemas.openxmlformats.org/markup-compatibility/2006">
              <mc:Choice xmlns:v="urn:schemas-microsoft-com:vml" Requires="v">
                <p:oleObj spid="_x0000_s50236" name="Equation" r:id="rId14" imgW="152400" imgH="228600" progId="Equation.DSMT4">
                  <p:embed/>
                </p:oleObj>
              </mc:Choice>
              <mc:Fallback>
                <p:oleObj name="Equation" r:id="rId14" imgW="152400" imgH="228600" progId="Equation.DSMT4">
                  <p:embed/>
                  <p:pic>
                    <p:nvPicPr>
                      <p:cNvPr id="0" name="Object 5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45500" y="3673475"/>
                        <a:ext cx="385763" cy="57785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6"/>
          <p:cNvSpPr>
            <a:spLocks noChangeArrowheads="1"/>
          </p:cNvSpPr>
          <p:nvPr/>
        </p:nvSpPr>
        <p:spPr bwMode="auto">
          <a:xfrm>
            <a:off x="4648200" y="1676400"/>
            <a:ext cx="3048000" cy="457200"/>
          </a:xfrm>
          <a:prstGeom prst="rect">
            <a:avLst/>
          </a:prstGeom>
          <a:solidFill>
            <a:srgbClr val="F983C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endParaRPr lang="en-US" altLang="en-US" sz="2400"/>
          </a:p>
        </p:txBody>
      </p:sp>
      <p:sp>
        <p:nvSpPr>
          <p:cNvPr id="51203" name="Rectangle 27"/>
          <p:cNvSpPr>
            <a:spLocks noChangeArrowheads="1"/>
          </p:cNvSpPr>
          <p:nvPr/>
        </p:nvSpPr>
        <p:spPr bwMode="auto">
          <a:xfrm>
            <a:off x="4648200" y="2209800"/>
            <a:ext cx="3048000" cy="457200"/>
          </a:xfrm>
          <a:prstGeom prst="rect">
            <a:avLst/>
          </a:prstGeom>
          <a:solidFill>
            <a:srgbClr val="FCC98C"/>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endParaRPr lang="en-US" altLang="en-US" sz="2400"/>
          </a:p>
        </p:txBody>
      </p:sp>
      <p:sp>
        <p:nvSpPr>
          <p:cNvPr id="51204" name="Rectangle 28"/>
          <p:cNvSpPr>
            <a:spLocks noChangeArrowheads="1"/>
          </p:cNvSpPr>
          <p:nvPr/>
        </p:nvSpPr>
        <p:spPr bwMode="auto">
          <a:xfrm>
            <a:off x="4648200" y="2743200"/>
            <a:ext cx="3048000" cy="4572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endParaRPr lang="en-US" altLang="en-US" sz="2400"/>
          </a:p>
        </p:txBody>
      </p:sp>
      <p:sp>
        <p:nvSpPr>
          <p:cNvPr id="51205" name="Rectangle 2"/>
          <p:cNvSpPr>
            <a:spLocks noChangeArrowheads="1"/>
          </p:cNvSpPr>
          <p:nvPr/>
        </p:nvSpPr>
        <p:spPr bwMode="auto">
          <a:xfrm>
            <a:off x="609600" y="4191000"/>
            <a:ext cx="8001000" cy="914400"/>
          </a:xfrm>
          <a:prstGeom prst="rect">
            <a:avLst/>
          </a:prstGeom>
          <a:solidFill>
            <a:srgbClr val="FDE0BD"/>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endParaRPr lang="en-US" altLang="en-US" sz="2400"/>
          </a:p>
        </p:txBody>
      </p:sp>
      <p:sp>
        <p:nvSpPr>
          <p:cNvPr id="51206" name="Rectangle 3"/>
          <p:cNvSpPr>
            <a:spLocks noChangeArrowheads="1"/>
          </p:cNvSpPr>
          <p:nvPr/>
        </p:nvSpPr>
        <p:spPr bwMode="auto">
          <a:xfrm>
            <a:off x="609600" y="5334000"/>
            <a:ext cx="3505200" cy="914400"/>
          </a:xfrm>
          <a:prstGeom prst="rect">
            <a:avLst/>
          </a:prstGeom>
          <a:solidFill>
            <a:srgbClr val="FDE0BD"/>
          </a:solidFill>
          <a:ln w="9525" algn="ctr">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endParaRPr lang="en-US" altLang="en-US" sz="2400"/>
          </a:p>
        </p:txBody>
      </p:sp>
      <p:sp>
        <p:nvSpPr>
          <p:cNvPr id="51207" name="Rectangle 4"/>
          <p:cNvSpPr>
            <a:spLocks noGrp="1" noChangeArrowheads="1"/>
          </p:cNvSpPr>
          <p:nvPr>
            <p:ph type="title"/>
          </p:nvPr>
        </p:nvSpPr>
        <p:spPr>
          <a:xfrm>
            <a:off x="1350963" y="228600"/>
            <a:ext cx="7793037" cy="1066800"/>
          </a:xfrm>
        </p:spPr>
        <p:txBody>
          <a:bodyPr/>
          <a:lstStyle/>
          <a:p>
            <a:pPr algn="l" eaLnBrk="1" hangingPunct="1">
              <a:lnSpc>
                <a:spcPct val="70000"/>
              </a:lnSpc>
            </a:pPr>
            <a:r>
              <a:rPr lang="en-US" altLang="en-US" smtClean="0"/>
              <a:t>               Example</a:t>
            </a:r>
          </a:p>
        </p:txBody>
      </p:sp>
      <p:sp>
        <p:nvSpPr>
          <p:cNvPr id="51208" name="Rectangle 5"/>
          <p:cNvSpPr>
            <a:spLocks noChangeArrowheads="1"/>
          </p:cNvSpPr>
          <p:nvPr/>
        </p:nvSpPr>
        <p:spPr bwMode="auto">
          <a:xfrm>
            <a:off x="2895600" y="1676400"/>
            <a:ext cx="1143000" cy="2362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endParaRPr lang="en-US" altLang="en-US" sz="2400"/>
          </a:p>
        </p:txBody>
      </p:sp>
      <p:sp>
        <p:nvSpPr>
          <p:cNvPr id="51209" name="Rectangle 6"/>
          <p:cNvSpPr>
            <a:spLocks noChangeArrowheads="1"/>
          </p:cNvSpPr>
          <p:nvPr/>
        </p:nvSpPr>
        <p:spPr bwMode="auto">
          <a:xfrm>
            <a:off x="1600200" y="1676400"/>
            <a:ext cx="1295400" cy="2362200"/>
          </a:xfrm>
          <a:prstGeom prst="rect">
            <a:avLst/>
          </a:prstGeom>
          <a:solidFill>
            <a:srgbClr val="FCC98C"/>
          </a:solidFill>
          <a:ln w="9525">
            <a:solidFill>
              <a:srgbClr val="FDDCB5"/>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endParaRPr lang="en-US" altLang="en-US" sz="2400"/>
          </a:p>
        </p:txBody>
      </p:sp>
      <p:sp>
        <p:nvSpPr>
          <p:cNvPr id="51210" name="Rectangle 7"/>
          <p:cNvSpPr>
            <a:spLocks noChangeArrowheads="1"/>
          </p:cNvSpPr>
          <p:nvPr/>
        </p:nvSpPr>
        <p:spPr bwMode="auto">
          <a:xfrm>
            <a:off x="381000" y="1676400"/>
            <a:ext cx="1219200" cy="2362200"/>
          </a:xfrm>
          <a:prstGeom prst="rect">
            <a:avLst/>
          </a:prstGeom>
          <a:solidFill>
            <a:srgbClr val="F983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endParaRPr lang="en-US" altLang="en-US" sz="2400"/>
          </a:p>
        </p:txBody>
      </p:sp>
      <p:sp>
        <p:nvSpPr>
          <p:cNvPr id="51211" name="Rectangle 8"/>
          <p:cNvSpPr>
            <a:spLocks noChangeArrowheads="1"/>
          </p:cNvSpPr>
          <p:nvPr/>
        </p:nvSpPr>
        <p:spPr bwMode="auto">
          <a:xfrm>
            <a:off x="381000" y="1752600"/>
            <a:ext cx="3657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eaLnBrk="0" hangingPunct="0">
              <a:spcBef>
                <a:spcPct val="20000"/>
              </a:spcBef>
              <a:buClr>
                <a:schemeClr val="folHlink"/>
              </a:buClr>
              <a:buSzPct val="60000"/>
              <a:buFont typeface="Wingdings" pitchFamily="2" charset="2"/>
              <a:buChar char="n"/>
              <a:tabLst>
                <a:tab pos="465138" algn="ctr"/>
                <a:tab pos="1595438" algn="ctr"/>
                <a:tab pos="2679700" algn="ctr"/>
              </a:tabLst>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tabLst>
                <a:tab pos="465138" algn="ctr"/>
                <a:tab pos="1595438" algn="ctr"/>
                <a:tab pos="2679700" algn="ctr"/>
              </a:tabLst>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tabLst>
                <a:tab pos="465138" algn="ctr"/>
                <a:tab pos="1595438" algn="ctr"/>
                <a:tab pos="2679700" algn="ctr"/>
              </a:tabLst>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tabLst>
                <a:tab pos="465138" algn="ctr"/>
                <a:tab pos="1595438" algn="ctr"/>
                <a:tab pos="2679700" algn="ctr"/>
              </a:tabLst>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tabLst>
                <a:tab pos="465138" algn="ctr"/>
                <a:tab pos="1595438" algn="ctr"/>
                <a:tab pos="2679700" algn="ctr"/>
              </a:tabLst>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tabLst>
                <a:tab pos="465138" algn="ctr"/>
                <a:tab pos="1595438" algn="ctr"/>
                <a:tab pos="2679700" algn="ctr"/>
              </a:tabLst>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tabLst>
                <a:tab pos="465138" algn="ctr"/>
                <a:tab pos="1595438" algn="ctr"/>
                <a:tab pos="2679700" algn="ctr"/>
              </a:tabLst>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tabLst>
                <a:tab pos="465138" algn="ctr"/>
                <a:tab pos="1595438" algn="ctr"/>
                <a:tab pos="2679700" algn="ctr"/>
              </a:tabLst>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tabLst>
                <a:tab pos="465138" algn="ctr"/>
                <a:tab pos="1595438" algn="ctr"/>
                <a:tab pos="2679700" algn="ctr"/>
              </a:tabLst>
              <a:defRPr>
                <a:solidFill>
                  <a:schemeClr val="tx1"/>
                </a:solidFill>
                <a:latin typeface="Arial" charset="0"/>
              </a:defRPr>
            </a:lvl9pPr>
          </a:lstStyle>
          <a:p>
            <a:pPr>
              <a:buClrTx/>
              <a:buSzTx/>
              <a:buFontTx/>
              <a:buNone/>
            </a:pPr>
            <a:r>
              <a:rPr lang="en-US" altLang="en-US" sz="2400"/>
              <a:t>	</a:t>
            </a:r>
            <a:r>
              <a:rPr lang="en-US" altLang="en-US" sz="2400" b="1" u="sng"/>
              <a:t>Club 1</a:t>
            </a:r>
            <a:r>
              <a:rPr lang="en-US" altLang="en-US" sz="2400" u="sng"/>
              <a:t>	</a:t>
            </a:r>
            <a:r>
              <a:rPr lang="en-US" altLang="en-US" sz="2400"/>
              <a:t>    </a:t>
            </a:r>
            <a:r>
              <a:rPr lang="en-US" altLang="en-US" sz="2400" b="1" u="sng"/>
              <a:t>Club 2</a:t>
            </a:r>
            <a:r>
              <a:rPr lang="en-US" altLang="en-US" sz="2400" b="1"/>
              <a:t>    </a:t>
            </a:r>
            <a:r>
              <a:rPr lang="en-US" altLang="en-US" sz="2400" b="1" u="sng"/>
              <a:t>Club 3</a:t>
            </a:r>
            <a:r>
              <a:rPr lang="en-US" altLang="en-US" sz="2400"/>
              <a:t/>
            </a:r>
            <a:br>
              <a:rPr lang="en-US" altLang="en-US" sz="2400"/>
            </a:br>
            <a:r>
              <a:rPr lang="en-US" altLang="en-US" sz="2400"/>
              <a:t>	254	     234	       200</a:t>
            </a:r>
            <a:br>
              <a:rPr lang="en-US" altLang="en-US" sz="2400"/>
            </a:br>
            <a:r>
              <a:rPr lang="en-US" altLang="en-US" sz="2400"/>
              <a:t>	263	     218	       222</a:t>
            </a:r>
            <a:br>
              <a:rPr lang="en-US" altLang="en-US" sz="2400"/>
            </a:br>
            <a:r>
              <a:rPr lang="en-US" altLang="en-US" sz="2400"/>
              <a:t>	241	     235	       197</a:t>
            </a:r>
            <a:br>
              <a:rPr lang="en-US" altLang="en-US" sz="2400"/>
            </a:br>
            <a:r>
              <a:rPr lang="en-US" altLang="en-US" sz="2400"/>
              <a:t>	237	     227	       206</a:t>
            </a:r>
            <a:br>
              <a:rPr lang="en-US" altLang="en-US" sz="2400"/>
            </a:br>
            <a:r>
              <a:rPr lang="en-US" altLang="en-US" sz="2400"/>
              <a:t>	251	     216	       204</a:t>
            </a:r>
          </a:p>
        </p:txBody>
      </p:sp>
      <p:pic>
        <p:nvPicPr>
          <p:cNvPr id="51212" name="Picture 9" descr="j028574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381000"/>
            <a:ext cx="9366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3" name="Picture 10" descr="j031252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1800" y="1143000"/>
            <a:ext cx="203200"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4" name="Text Box 11"/>
          <p:cNvSpPr txBox="1">
            <a:spLocks noChangeArrowheads="1"/>
          </p:cNvSpPr>
          <p:nvPr/>
        </p:nvSpPr>
        <p:spPr bwMode="auto">
          <a:xfrm>
            <a:off x="4800600" y="1752600"/>
            <a:ext cx="1447800"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lnSpc>
                <a:spcPct val="110000"/>
              </a:lnSpc>
              <a:spcBef>
                <a:spcPct val="50000"/>
              </a:spcBef>
              <a:buClrTx/>
              <a:buSzTx/>
              <a:buFontTx/>
              <a:buNone/>
            </a:pPr>
            <a:r>
              <a:rPr lang="en-US" altLang="en-US" sz="2000"/>
              <a:t>Y</a:t>
            </a:r>
            <a:r>
              <a:rPr lang="en-US" altLang="en-US" sz="2000" baseline="-25000"/>
              <a:t>1</a:t>
            </a:r>
            <a:r>
              <a:rPr lang="en-US" altLang="en-US" sz="2000"/>
              <a:t> = 249.2</a:t>
            </a:r>
          </a:p>
          <a:p>
            <a:pPr eaLnBrk="1" hangingPunct="1">
              <a:lnSpc>
                <a:spcPct val="110000"/>
              </a:lnSpc>
              <a:spcBef>
                <a:spcPct val="50000"/>
              </a:spcBef>
              <a:buClrTx/>
              <a:buSzTx/>
              <a:buFontTx/>
              <a:buNone/>
            </a:pPr>
            <a:r>
              <a:rPr lang="en-US" altLang="en-US" sz="2000"/>
              <a:t>Y</a:t>
            </a:r>
            <a:r>
              <a:rPr lang="en-US" altLang="en-US" sz="2000" baseline="-25000"/>
              <a:t>2</a:t>
            </a:r>
            <a:r>
              <a:rPr lang="en-US" altLang="en-US" sz="2000"/>
              <a:t> = 226.0</a:t>
            </a:r>
          </a:p>
          <a:p>
            <a:pPr eaLnBrk="1" hangingPunct="1">
              <a:lnSpc>
                <a:spcPct val="120000"/>
              </a:lnSpc>
              <a:spcBef>
                <a:spcPct val="50000"/>
              </a:spcBef>
              <a:buClrTx/>
              <a:buSzTx/>
              <a:buFontTx/>
              <a:buNone/>
            </a:pPr>
            <a:r>
              <a:rPr lang="en-US" altLang="en-US" sz="2000"/>
              <a:t>Y</a:t>
            </a:r>
            <a:r>
              <a:rPr lang="en-US" altLang="en-US" sz="2000" baseline="-25000"/>
              <a:t>3</a:t>
            </a:r>
            <a:r>
              <a:rPr lang="en-US" altLang="en-US" sz="2000"/>
              <a:t> = 205.8</a:t>
            </a:r>
          </a:p>
          <a:p>
            <a:pPr eaLnBrk="1" hangingPunct="1">
              <a:lnSpc>
                <a:spcPct val="110000"/>
              </a:lnSpc>
              <a:spcBef>
                <a:spcPct val="50000"/>
              </a:spcBef>
              <a:buClrTx/>
              <a:buSzTx/>
              <a:buFontTx/>
              <a:buNone/>
            </a:pPr>
            <a:endParaRPr lang="en-US" altLang="en-US" sz="800"/>
          </a:p>
          <a:p>
            <a:pPr eaLnBrk="1" hangingPunct="1">
              <a:lnSpc>
                <a:spcPct val="110000"/>
              </a:lnSpc>
              <a:spcBef>
                <a:spcPct val="50000"/>
              </a:spcBef>
              <a:buClrTx/>
              <a:buSzTx/>
              <a:buFontTx/>
              <a:buNone/>
            </a:pPr>
            <a:r>
              <a:rPr lang="en-US" altLang="en-US" sz="2000"/>
              <a:t>Y = 227.0</a:t>
            </a:r>
          </a:p>
        </p:txBody>
      </p:sp>
      <p:sp>
        <p:nvSpPr>
          <p:cNvPr id="51215" name="Line 12"/>
          <p:cNvSpPr>
            <a:spLocks noChangeShapeType="1"/>
          </p:cNvSpPr>
          <p:nvPr/>
        </p:nvSpPr>
        <p:spPr bwMode="auto">
          <a:xfrm>
            <a:off x="4876800" y="1828800"/>
            <a:ext cx="1524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1216" name="Line 13"/>
          <p:cNvSpPr>
            <a:spLocks noChangeShapeType="1"/>
          </p:cNvSpPr>
          <p:nvPr/>
        </p:nvSpPr>
        <p:spPr bwMode="auto">
          <a:xfrm>
            <a:off x="4876800" y="2286000"/>
            <a:ext cx="1524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1217" name="Line 14"/>
          <p:cNvSpPr>
            <a:spLocks noChangeShapeType="1"/>
          </p:cNvSpPr>
          <p:nvPr/>
        </p:nvSpPr>
        <p:spPr bwMode="auto">
          <a:xfrm>
            <a:off x="4876800" y="2819400"/>
            <a:ext cx="1524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1218" name="Line 16"/>
          <p:cNvSpPr>
            <a:spLocks noChangeShapeType="1"/>
          </p:cNvSpPr>
          <p:nvPr/>
        </p:nvSpPr>
        <p:spPr bwMode="auto">
          <a:xfrm>
            <a:off x="4876800" y="3505200"/>
            <a:ext cx="1524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1219" name="Text Box 17"/>
          <p:cNvSpPr txBox="1">
            <a:spLocks noChangeArrowheads="1"/>
          </p:cNvSpPr>
          <p:nvPr/>
        </p:nvSpPr>
        <p:spPr bwMode="auto">
          <a:xfrm>
            <a:off x="6705600" y="1752600"/>
            <a:ext cx="1447800"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lnSpc>
                <a:spcPct val="110000"/>
              </a:lnSpc>
              <a:spcBef>
                <a:spcPct val="50000"/>
              </a:spcBef>
              <a:buClrTx/>
              <a:buSzTx/>
              <a:buFontTx/>
              <a:buNone/>
            </a:pPr>
            <a:r>
              <a:rPr lang="en-US" altLang="en-US" sz="2000"/>
              <a:t>n</a:t>
            </a:r>
            <a:r>
              <a:rPr lang="en-US" altLang="en-US" sz="2000" baseline="-25000"/>
              <a:t>1</a:t>
            </a:r>
            <a:r>
              <a:rPr lang="en-US" altLang="en-US" sz="2000"/>
              <a:t> = 5</a:t>
            </a:r>
          </a:p>
          <a:p>
            <a:pPr eaLnBrk="1" hangingPunct="1">
              <a:lnSpc>
                <a:spcPct val="110000"/>
              </a:lnSpc>
              <a:spcBef>
                <a:spcPct val="50000"/>
              </a:spcBef>
              <a:buClrTx/>
              <a:buSzTx/>
              <a:buFontTx/>
              <a:buNone/>
            </a:pPr>
            <a:r>
              <a:rPr lang="en-US" altLang="en-US" sz="2000"/>
              <a:t>n</a:t>
            </a:r>
            <a:r>
              <a:rPr lang="en-US" altLang="en-US" sz="2000" baseline="-25000"/>
              <a:t>2</a:t>
            </a:r>
            <a:r>
              <a:rPr lang="en-US" altLang="en-US" sz="2000"/>
              <a:t> = 5</a:t>
            </a:r>
          </a:p>
          <a:p>
            <a:pPr eaLnBrk="1" hangingPunct="1">
              <a:lnSpc>
                <a:spcPct val="110000"/>
              </a:lnSpc>
              <a:spcBef>
                <a:spcPct val="50000"/>
              </a:spcBef>
              <a:buClrTx/>
              <a:buSzTx/>
              <a:buFontTx/>
              <a:buNone/>
            </a:pPr>
            <a:r>
              <a:rPr lang="en-US" altLang="en-US" sz="2000"/>
              <a:t>n</a:t>
            </a:r>
            <a:r>
              <a:rPr lang="en-US" altLang="en-US" sz="2000" baseline="-25000"/>
              <a:t>3</a:t>
            </a:r>
            <a:r>
              <a:rPr lang="en-US" altLang="en-US" sz="2000"/>
              <a:t> = 5</a:t>
            </a:r>
          </a:p>
          <a:p>
            <a:pPr eaLnBrk="1" hangingPunct="1">
              <a:lnSpc>
                <a:spcPct val="110000"/>
              </a:lnSpc>
              <a:spcBef>
                <a:spcPct val="50000"/>
              </a:spcBef>
              <a:buClrTx/>
              <a:buSzTx/>
              <a:buFontTx/>
              <a:buNone/>
            </a:pPr>
            <a:r>
              <a:rPr lang="en-US" altLang="en-US" sz="2000"/>
              <a:t>n = 15</a:t>
            </a:r>
          </a:p>
          <a:p>
            <a:pPr eaLnBrk="1" hangingPunct="1">
              <a:lnSpc>
                <a:spcPct val="110000"/>
              </a:lnSpc>
              <a:spcBef>
                <a:spcPct val="50000"/>
              </a:spcBef>
              <a:buClrTx/>
              <a:buSzTx/>
              <a:buFontTx/>
              <a:buNone/>
            </a:pPr>
            <a:r>
              <a:rPr lang="en-US" altLang="en-US" sz="2000"/>
              <a:t>k = 3</a:t>
            </a:r>
          </a:p>
        </p:txBody>
      </p:sp>
      <p:sp>
        <p:nvSpPr>
          <p:cNvPr id="51220" name="Text Box 18"/>
          <p:cNvSpPr txBox="1">
            <a:spLocks noChangeArrowheads="1"/>
          </p:cNvSpPr>
          <p:nvPr/>
        </p:nvSpPr>
        <p:spPr bwMode="auto">
          <a:xfrm>
            <a:off x="609600" y="4191000"/>
            <a:ext cx="822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50000"/>
              </a:spcBef>
              <a:buClrTx/>
              <a:buSzTx/>
              <a:buFontTx/>
              <a:buNone/>
            </a:pPr>
            <a:r>
              <a:rPr lang="en-US" altLang="en-US" sz="2000"/>
              <a:t>B SS =  5 (249.2 – 227)</a:t>
            </a:r>
            <a:r>
              <a:rPr lang="en-US" altLang="en-US" sz="2000" baseline="30000"/>
              <a:t>2</a:t>
            </a:r>
            <a:r>
              <a:rPr lang="en-US" altLang="en-US" sz="2000"/>
              <a:t> + 5 (226 – 227)</a:t>
            </a:r>
            <a:r>
              <a:rPr lang="en-US" altLang="en-US" sz="2000" baseline="30000"/>
              <a:t>2</a:t>
            </a:r>
            <a:r>
              <a:rPr lang="en-US" altLang="en-US" sz="2000"/>
              <a:t> + 5 (205.8 – 227)</a:t>
            </a:r>
            <a:r>
              <a:rPr lang="en-US" altLang="en-US" sz="2000" baseline="30000"/>
              <a:t>2</a:t>
            </a:r>
            <a:r>
              <a:rPr lang="en-US" altLang="en-US" sz="2000"/>
              <a:t>  = 4716.4</a:t>
            </a:r>
          </a:p>
        </p:txBody>
      </p:sp>
      <p:sp>
        <p:nvSpPr>
          <p:cNvPr id="51221" name="Text Box 19"/>
          <p:cNvSpPr txBox="1">
            <a:spLocks noChangeArrowheads="1"/>
          </p:cNvSpPr>
          <p:nvPr/>
        </p:nvSpPr>
        <p:spPr bwMode="auto">
          <a:xfrm>
            <a:off x="609600" y="4648200"/>
            <a:ext cx="822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50000"/>
              </a:spcBef>
              <a:buClrTx/>
              <a:buSzTx/>
              <a:buFontTx/>
              <a:buNone/>
            </a:pPr>
            <a:r>
              <a:rPr lang="en-US" altLang="en-US" sz="2000"/>
              <a:t>W SS =  (254 – 249.2)</a:t>
            </a:r>
            <a:r>
              <a:rPr lang="en-US" altLang="en-US" sz="2000" baseline="30000"/>
              <a:t>2</a:t>
            </a:r>
            <a:r>
              <a:rPr lang="en-US" altLang="en-US" sz="2000"/>
              <a:t> + (263 – 249.2)</a:t>
            </a:r>
            <a:r>
              <a:rPr lang="en-US" altLang="en-US" sz="2000" baseline="30000"/>
              <a:t>2</a:t>
            </a:r>
            <a:r>
              <a:rPr lang="en-US" altLang="en-US" sz="2000"/>
              <a:t> +…+ (204 – 205.8)</a:t>
            </a:r>
            <a:r>
              <a:rPr lang="en-US" altLang="en-US" sz="2000" baseline="30000"/>
              <a:t>2</a:t>
            </a:r>
            <a:r>
              <a:rPr lang="en-US" altLang="en-US" sz="2000"/>
              <a:t> = 1119.6</a:t>
            </a:r>
          </a:p>
        </p:txBody>
      </p:sp>
      <p:sp>
        <p:nvSpPr>
          <p:cNvPr id="51222" name="Text Box 20"/>
          <p:cNvSpPr txBox="1">
            <a:spLocks noChangeArrowheads="1"/>
          </p:cNvSpPr>
          <p:nvPr/>
        </p:nvSpPr>
        <p:spPr bwMode="auto">
          <a:xfrm>
            <a:off x="533400" y="5334000"/>
            <a:ext cx="381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50000"/>
              </a:spcBef>
              <a:buClrTx/>
              <a:buSzTx/>
              <a:buFontTx/>
              <a:buNone/>
            </a:pPr>
            <a:r>
              <a:rPr lang="en-US" altLang="en-US" sz="2000"/>
              <a:t>BMS = 4716.4 / (3-1) = 2358.2</a:t>
            </a:r>
          </a:p>
        </p:txBody>
      </p:sp>
      <p:sp>
        <p:nvSpPr>
          <p:cNvPr id="51223" name="Text Box 21"/>
          <p:cNvSpPr txBox="1">
            <a:spLocks noChangeArrowheads="1"/>
          </p:cNvSpPr>
          <p:nvPr/>
        </p:nvSpPr>
        <p:spPr bwMode="auto">
          <a:xfrm>
            <a:off x="533400" y="5791200"/>
            <a:ext cx="381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50000"/>
              </a:spcBef>
              <a:buClrTx/>
              <a:buSzTx/>
              <a:buFontTx/>
              <a:buNone/>
            </a:pPr>
            <a:r>
              <a:rPr lang="en-US" altLang="en-US" sz="2000"/>
              <a:t>WMS = 1119.6 / (15-3) = 93.3</a:t>
            </a:r>
          </a:p>
        </p:txBody>
      </p:sp>
      <p:sp>
        <p:nvSpPr>
          <p:cNvPr id="51224" name="AutoShape 22"/>
          <p:cNvSpPr>
            <a:spLocks/>
          </p:cNvSpPr>
          <p:nvPr/>
        </p:nvSpPr>
        <p:spPr bwMode="auto">
          <a:xfrm>
            <a:off x="4267200" y="5334000"/>
            <a:ext cx="381000" cy="914400"/>
          </a:xfrm>
          <a:prstGeom prst="rightBrace">
            <a:avLst>
              <a:gd name="adj1" fmla="val 20000"/>
              <a:gd name="adj2"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endParaRPr lang="en-US" altLang="en-US" sz="2400"/>
          </a:p>
        </p:txBody>
      </p:sp>
      <p:graphicFrame>
        <p:nvGraphicFramePr>
          <p:cNvPr id="51225" name="Object 23"/>
          <p:cNvGraphicFramePr>
            <a:graphicFrameLocks noChangeAspect="1"/>
          </p:cNvGraphicFramePr>
          <p:nvPr/>
        </p:nvGraphicFramePr>
        <p:xfrm>
          <a:off x="4794250" y="5334000"/>
          <a:ext cx="2749550" cy="768350"/>
        </p:xfrm>
        <a:graphic>
          <a:graphicData uri="http://schemas.openxmlformats.org/presentationml/2006/ole">
            <mc:AlternateContent xmlns:mc="http://schemas.openxmlformats.org/markup-compatibility/2006">
              <mc:Choice xmlns:v="urn:schemas-microsoft-com:vml" Requires="v">
                <p:oleObj spid="_x0000_s51230" name="Equation" r:id="rId6" imgW="1409088" imgH="393529" progId="Equation.DSMT4">
                  <p:embed/>
                </p:oleObj>
              </mc:Choice>
              <mc:Fallback>
                <p:oleObj name="Equation" r:id="rId6" imgW="1409088" imgH="393529" progId="Equation.DSMT4">
                  <p:embed/>
                  <p:pic>
                    <p:nvPicPr>
                      <p:cNvPr id="0"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4250" y="5334000"/>
                        <a:ext cx="2749550" cy="768350"/>
                      </a:xfrm>
                      <a:prstGeom prst="rect">
                        <a:avLst/>
                      </a:prstGeom>
                      <a:solidFill>
                        <a:srgbClr val="C7DA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26" name="Rectangle 24"/>
          <p:cNvSpPr>
            <a:spLocks noChangeArrowheads="1"/>
          </p:cNvSpPr>
          <p:nvPr/>
        </p:nvSpPr>
        <p:spPr bwMode="auto">
          <a:xfrm>
            <a:off x="381000" y="1676400"/>
            <a:ext cx="3657600" cy="2362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endParaRPr lang="en-US" altLang="en-US" sz="2400"/>
          </a:p>
        </p:txBody>
      </p:sp>
      <p:sp>
        <p:nvSpPr>
          <p:cNvPr id="51227" name="Line 25"/>
          <p:cNvSpPr>
            <a:spLocks noChangeShapeType="1"/>
          </p:cNvSpPr>
          <p:nvPr/>
        </p:nvSpPr>
        <p:spPr bwMode="auto">
          <a:xfrm>
            <a:off x="1447800" y="5105400"/>
            <a:ext cx="0" cy="228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28" name="AutoShape 29"/>
          <p:cNvSpPr>
            <a:spLocks noChangeArrowheads="1"/>
          </p:cNvSpPr>
          <p:nvPr/>
        </p:nvSpPr>
        <p:spPr bwMode="auto">
          <a:xfrm>
            <a:off x="4114800" y="2133600"/>
            <a:ext cx="457200" cy="228600"/>
          </a:xfrm>
          <a:prstGeom prst="rightArrow">
            <a:avLst>
              <a:gd name="adj1" fmla="val 50000"/>
              <a:gd name="adj2" fmla="val 50000"/>
            </a:avLst>
          </a:prstGeom>
          <a:solidFill>
            <a:schemeClr val="hlink"/>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endParaRPr lang="en-US" altLang="en-US" sz="240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ChangeArrowheads="1"/>
          </p:cNvSpPr>
          <p:nvPr/>
        </p:nvSpPr>
        <p:spPr bwMode="auto">
          <a:xfrm>
            <a:off x="4648200" y="1600200"/>
            <a:ext cx="3810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457200" indent="-457200"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buSzTx/>
              <a:buFont typeface="Wingdings" pitchFamily="2" charset="2"/>
              <a:buChar char="§"/>
            </a:pPr>
            <a:r>
              <a:rPr lang="en-US" altLang="en-US" sz="2400" b="1">
                <a:solidFill>
                  <a:schemeClr val="folHlink"/>
                </a:solidFill>
              </a:rPr>
              <a:t>Test Statistic: </a:t>
            </a:r>
            <a:endParaRPr lang="en-US" altLang="en-US" sz="2400">
              <a:solidFill>
                <a:schemeClr val="folHlink"/>
              </a:solidFill>
            </a:endParaRPr>
          </a:p>
          <a:p>
            <a:pPr>
              <a:buSzTx/>
              <a:buFont typeface="Wingdings" pitchFamily="2" charset="2"/>
              <a:buChar char="§"/>
            </a:pPr>
            <a:endParaRPr lang="en-US" altLang="en-US" sz="2400">
              <a:solidFill>
                <a:schemeClr val="folHlink"/>
              </a:solidFill>
            </a:endParaRPr>
          </a:p>
          <a:p>
            <a:pPr>
              <a:buSzTx/>
              <a:buFont typeface="Wingdings" pitchFamily="2" charset="2"/>
              <a:buChar char="§"/>
            </a:pPr>
            <a:endParaRPr lang="en-US" altLang="en-US" sz="2400">
              <a:solidFill>
                <a:schemeClr val="folHlink"/>
              </a:solidFill>
            </a:endParaRPr>
          </a:p>
          <a:p>
            <a:pPr>
              <a:buSzTx/>
              <a:buFont typeface="Wingdings" pitchFamily="2" charset="2"/>
              <a:buChar char="§"/>
            </a:pPr>
            <a:endParaRPr lang="en-US" altLang="en-US" sz="2400">
              <a:solidFill>
                <a:schemeClr val="folHlink"/>
              </a:solidFill>
            </a:endParaRPr>
          </a:p>
          <a:p>
            <a:pPr>
              <a:buSzTx/>
              <a:buFont typeface="Wingdings" pitchFamily="2" charset="2"/>
              <a:buChar char="§"/>
            </a:pPr>
            <a:r>
              <a:rPr lang="en-US" altLang="en-US" sz="2400" b="1">
                <a:solidFill>
                  <a:schemeClr val="folHlink"/>
                </a:solidFill>
              </a:rPr>
              <a:t>Decision:</a:t>
            </a:r>
            <a:endParaRPr lang="en-US" altLang="en-US" sz="2400">
              <a:solidFill>
                <a:schemeClr val="folHlink"/>
              </a:solidFill>
            </a:endParaRPr>
          </a:p>
          <a:p>
            <a:pPr>
              <a:buSzTx/>
              <a:buFont typeface="Wingdings" pitchFamily="2" charset="2"/>
              <a:buChar char="§"/>
            </a:pPr>
            <a:endParaRPr lang="en-US" altLang="en-US" sz="2400">
              <a:solidFill>
                <a:schemeClr val="folHlink"/>
              </a:solidFill>
            </a:endParaRPr>
          </a:p>
          <a:p>
            <a:pPr>
              <a:buSzTx/>
              <a:buFont typeface="Wingdings" pitchFamily="2" charset="2"/>
              <a:buChar char="§"/>
            </a:pPr>
            <a:r>
              <a:rPr lang="en-US" altLang="en-US" sz="2400" b="1">
                <a:solidFill>
                  <a:schemeClr val="folHlink"/>
                </a:solidFill>
              </a:rPr>
              <a:t>Conclusion:</a:t>
            </a:r>
            <a:endParaRPr lang="en-US" altLang="en-US" sz="2400">
              <a:solidFill>
                <a:schemeClr val="folHlink"/>
              </a:solidFill>
            </a:endParaRPr>
          </a:p>
          <a:p>
            <a:pPr latinLnBrk="1">
              <a:buSzTx/>
              <a:buFont typeface="Wingdings" pitchFamily="2" charset="2"/>
              <a:buChar char="§"/>
            </a:pPr>
            <a:endParaRPr lang="en-US" altLang="en-US" sz="2400">
              <a:solidFill>
                <a:schemeClr val="folHlink"/>
              </a:solidFill>
            </a:endParaRPr>
          </a:p>
        </p:txBody>
      </p:sp>
      <p:sp>
        <p:nvSpPr>
          <p:cNvPr id="52227" name="Freeform 5"/>
          <p:cNvSpPr>
            <a:spLocks/>
          </p:cNvSpPr>
          <p:nvPr/>
        </p:nvSpPr>
        <p:spPr bwMode="auto">
          <a:xfrm>
            <a:off x="2051050" y="5486400"/>
            <a:ext cx="1555750" cy="223838"/>
          </a:xfrm>
          <a:custGeom>
            <a:avLst/>
            <a:gdLst>
              <a:gd name="T0" fmla="*/ 2147483647 w 980"/>
              <a:gd name="T1" fmla="*/ 2147483647 h 154"/>
              <a:gd name="T2" fmla="*/ 0 w 980"/>
              <a:gd name="T3" fmla="*/ 0 h 154"/>
              <a:gd name="T4" fmla="*/ 2147483647 w 980"/>
              <a:gd name="T5" fmla="*/ 2147483647 h 154"/>
              <a:gd name="T6" fmla="*/ 2147483647 w 980"/>
              <a:gd name="T7" fmla="*/ 2147483647 h 154"/>
              <a:gd name="T8" fmla="*/ 2147483647 w 980"/>
              <a:gd name="T9" fmla="*/ 2147483647 h 154"/>
              <a:gd name="T10" fmla="*/ 2147483647 w 980"/>
              <a:gd name="T11" fmla="*/ 2147483647 h 154"/>
              <a:gd name="T12" fmla="*/ 2147483647 w 980"/>
              <a:gd name="T13" fmla="*/ 2147483647 h 154"/>
              <a:gd name="T14" fmla="*/ 2147483647 w 980"/>
              <a:gd name="T15" fmla="*/ 2147483647 h 154"/>
              <a:gd name="T16" fmla="*/ 2147483647 w 980"/>
              <a:gd name="T17" fmla="*/ 2147483647 h 154"/>
              <a:gd name="T18" fmla="*/ 2147483647 w 980"/>
              <a:gd name="T19" fmla="*/ 2147483647 h 1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80"/>
              <a:gd name="T31" fmla="*/ 0 h 154"/>
              <a:gd name="T32" fmla="*/ 980 w 980"/>
              <a:gd name="T33" fmla="*/ 154 h 1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80" h="154">
                <a:moveTo>
                  <a:pt x="4" y="154"/>
                </a:moveTo>
                <a:lnTo>
                  <a:pt x="0" y="0"/>
                </a:lnTo>
                <a:lnTo>
                  <a:pt x="83" y="39"/>
                </a:lnTo>
                <a:lnTo>
                  <a:pt x="154" y="61"/>
                </a:lnTo>
                <a:lnTo>
                  <a:pt x="209" y="76"/>
                </a:lnTo>
                <a:lnTo>
                  <a:pt x="283" y="91"/>
                </a:lnTo>
                <a:lnTo>
                  <a:pt x="428" y="111"/>
                </a:lnTo>
                <a:lnTo>
                  <a:pt x="592" y="126"/>
                </a:lnTo>
                <a:lnTo>
                  <a:pt x="979" y="141"/>
                </a:lnTo>
                <a:lnTo>
                  <a:pt x="980" y="154"/>
                </a:lnTo>
              </a:path>
            </a:pathLst>
          </a:custGeom>
          <a:solidFill>
            <a:schemeClr val="accent2"/>
          </a:solidFill>
          <a:ln>
            <a:noFill/>
          </a:ln>
          <a:extLst>
            <a:ext uri="{91240B29-F687-4F45-9708-019B960494DF}">
              <a14:hiddenLine xmlns:a14="http://schemas.microsoft.com/office/drawing/2010/main" w="9525" cap="flat" cmpd="sng">
                <a:solidFill>
                  <a:srgbClr val="000000"/>
                </a:solidFill>
                <a:prstDash val="solid"/>
                <a:miter lim="800000"/>
                <a:headEnd type="none" w="med" len="med"/>
                <a:tailEnd type="none" w="med" len="med"/>
              </a14:hiddenLine>
            </a:ext>
          </a:extLst>
        </p:spPr>
        <p:txBody>
          <a:bodyPr wrap="none"/>
          <a:lstStyle/>
          <a:p>
            <a:endParaRPr lang="en-US"/>
          </a:p>
        </p:txBody>
      </p:sp>
      <p:sp>
        <p:nvSpPr>
          <p:cNvPr id="52228" name="Freeform 6"/>
          <p:cNvSpPr>
            <a:spLocks/>
          </p:cNvSpPr>
          <p:nvPr/>
        </p:nvSpPr>
        <p:spPr bwMode="auto">
          <a:xfrm>
            <a:off x="373063" y="4100513"/>
            <a:ext cx="3513137" cy="1614487"/>
          </a:xfrm>
          <a:custGeom>
            <a:avLst/>
            <a:gdLst>
              <a:gd name="T0" fmla="*/ 0 w 3388"/>
              <a:gd name="T1" fmla="*/ 0 h 1023"/>
              <a:gd name="T2" fmla="*/ 0 w 3388"/>
              <a:gd name="T3" fmla="*/ 2147483647 h 1023"/>
              <a:gd name="T4" fmla="*/ 2147483647 w 3388"/>
              <a:gd name="T5" fmla="*/ 2147483647 h 1023"/>
              <a:gd name="T6" fmla="*/ 0 60000 65536"/>
              <a:gd name="T7" fmla="*/ 0 60000 65536"/>
              <a:gd name="T8" fmla="*/ 0 60000 65536"/>
              <a:gd name="T9" fmla="*/ 0 w 3388"/>
              <a:gd name="T10" fmla="*/ 0 h 1023"/>
              <a:gd name="T11" fmla="*/ 3388 w 3388"/>
              <a:gd name="T12" fmla="*/ 1023 h 1023"/>
            </a:gdLst>
            <a:ahLst/>
            <a:cxnLst>
              <a:cxn ang="T6">
                <a:pos x="T0" y="T1"/>
              </a:cxn>
              <a:cxn ang="T7">
                <a:pos x="T2" y="T3"/>
              </a:cxn>
              <a:cxn ang="T8">
                <a:pos x="T4" y="T5"/>
              </a:cxn>
            </a:cxnLst>
            <a:rect l="T9" t="T10" r="T11" b="T12"/>
            <a:pathLst>
              <a:path w="3388" h="1023">
                <a:moveTo>
                  <a:pt x="0" y="0"/>
                </a:moveTo>
                <a:lnTo>
                  <a:pt x="0" y="1022"/>
                </a:lnTo>
                <a:lnTo>
                  <a:pt x="3387" y="1022"/>
                </a:lnTo>
              </a:path>
            </a:pathLst>
          </a:custGeom>
          <a:noFill/>
          <a:ln w="25400" cap="rnd" cmpd="sng">
            <a:solidFill>
              <a:schemeClr val="tx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229" name="Rectangle 7"/>
          <p:cNvSpPr>
            <a:spLocks noChangeArrowheads="1"/>
          </p:cNvSpPr>
          <p:nvPr/>
        </p:nvSpPr>
        <p:spPr bwMode="auto">
          <a:xfrm>
            <a:off x="152400" y="5486400"/>
            <a:ext cx="4572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400"/>
              <a:t>0</a:t>
            </a:r>
            <a:r>
              <a:rPr lang="en-US" altLang="en-US" sz="3600" b="1"/>
              <a:t> </a:t>
            </a:r>
          </a:p>
        </p:txBody>
      </p:sp>
      <p:sp>
        <p:nvSpPr>
          <p:cNvPr id="52230" name="Line 8"/>
          <p:cNvSpPr>
            <a:spLocks noChangeShapeType="1"/>
          </p:cNvSpPr>
          <p:nvPr/>
        </p:nvSpPr>
        <p:spPr bwMode="auto">
          <a:xfrm>
            <a:off x="515938" y="4419600"/>
            <a:ext cx="3175" cy="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2231" name="Freeform 9"/>
          <p:cNvSpPr>
            <a:spLocks/>
          </p:cNvSpPr>
          <p:nvPr/>
        </p:nvSpPr>
        <p:spPr bwMode="auto">
          <a:xfrm>
            <a:off x="381000" y="4343400"/>
            <a:ext cx="3429000" cy="1392238"/>
          </a:xfrm>
          <a:custGeom>
            <a:avLst/>
            <a:gdLst>
              <a:gd name="T0" fmla="*/ 0 w 3492"/>
              <a:gd name="T1" fmla="*/ 2147483647 h 1021"/>
              <a:gd name="T2" fmla="*/ 2147483647 w 3492"/>
              <a:gd name="T3" fmla="*/ 2147483647 h 1021"/>
              <a:gd name="T4" fmla="*/ 2147483647 w 3492"/>
              <a:gd name="T5" fmla="*/ 2147483647 h 1021"/>
              <a:gd name="T6" fmla="*/ 2147483647 w 3492"/>
              <a:gd name="T7" fmla="*/ 2147483647 h 1021"/>
              <a:gd name="T8" fmla="*/ 2147483647 w 3492"/>
              <a:gd name="T9" fmla="*/ 2147483647 h 1021"/>
              <a:gd name="T10" fmla="*/ 0 60000 65536"/>
              <a:gd name="T11" fmla="*/ 0 60000 65536"/>
              <a:gd name="T12" fmla="*/ 0 60000 65536"/>
              <a:gd name="T13" fmla="*/ 0 60000 65536"/>
              <a:gd name="T14" fmla="*/ 0 60000 65536"/>
              <a:gd name="T15" fmla="*/ 0 w 3492"/>
              <a:gd name="T16" fmla="*/ 0 h 1021"/>
              <a:gd name="T17" fmla="*/ 3492 w 3492"/>
              <a:gd name="T18" fmla="*/ 1021 h 1021"/>
            </a:gdLst>
            <a:ahLst/>
            <a:cxnLst>
              <a:cxn ang="T10">
                <a:pos x="T0" y="T1"/>
              </a:cxn>
              <a:cxn ang="T11">
                <a:pos x="T2" y="T3"/>
              </a:cxn>
              <a:cxn ang="T12">
                <a:pos x="T4" y="T5"/>
              </a:cxn>
              <a:cxn ang="T13">
                <a:pos x="T6" y="T7"/>
              </a:cxn>
              <a:cxn ang="T14">
                <a:pos x="T8" y="T9"/>
              </a:cxn>
            </a:cxnLst>
            <a:rect l="T15" t="T16" r="T17" b="T18"/>
            <a:pathLst>
              <a:path w="3492" h="1021">
                <a:moveTo>
                  <a:pt x="0" y="1011"/>
                </a:moveTo>
                <a:cubicBezTo>
                  <a:pt x="27" y="982"/>
                  <a:pt x="43" y="1005"/>
                  <a:pt x="162" y="837"/>
                </a:cubicBezTo>
                <a:cubicBezTo>
                  <a:pt x="281" y="669"/>
                  <a:pt x="453" y="0"/>
                  <a:pt x="714" y="3"/>
                </a:cubicBezTo>
                <a:cubicBezTo>
                  <a:pt x="975" y="6"/>
                  <a:pt x="1265" y="689"/>
                  <a:pt x="1728" y="855"/>
                </a:cubicBezTo>
                <a:cubicBezTo>
                  <a:pt x="2191" y="1021"/>
                  <a:pt x="3125" y="969"/>
                  <a:pt x="3492" y="999"/>
                </a:cubicBezTo>
              </a:path>
            </a:pathLst>
          </a:custGeom>
          <a:noFill/>
          <a:ln w="38100" cap="flat" cmpd="sng">
            <a:solidFill>
              <a:schemeClr val="folHlink"/>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52232" name="Line 10"/>
          <p:cNvSpPr>
            <a:spLocks noChangeShapeType="1"/>
          </p:cNvSpPr>
          <p:nvPr/>
        </p:nvSpPr>
        <p:spPr bwMode="auto">
          <a:xfrm>
            <a:off x="2057400" y="5486400"/>
            <a:ext cx="1588" cy="228600"/>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2233" name="Line 11"/>
          <p:cNvSpPr>
            <a:spLocks noChangeShapeType="1"/>
          </p:cNvSpPr>
          <p:nvPr/>
        </p:nvSpPr>
        <p:spPr bwMode="auto">
          <a:xfrm flipH="1">
            <a:off x="2362200" y="5257800"/>
            <a:ext cx="228600" cy="3048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2234" name="Text Box 12"/>
          <p:cNvSpPr txBox="1">
            <a:spLocks noChangeArrowheads="1"/>
          </p:cNvSpPr>
          <p:nvPr/>
        </p:nvSpPr>
        <p:spPr bwMode="auto">
          <a:xfrm>
            <a:off x="2286000" y="4953000"/>
            <a:ext cx="106680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50000"/>
              </a:spcBef>
              <a:buClrTx/>
              <a:buSzTx/>
              <a:buFontTx/>
              <a:buNone/>
            </a:pPr>
            <a:r>
              <a:rPr lang="en-US" altLang="en-US" sz="2000">
                <a:sym typeface="Symbol" pitchFamily="18" charset="2"/>
              </a:rPr>
              <a:t> = .05</a:t>
            </a:r>
            <a:endParaRPr lang="en-US" altLang="en-US" sz="2000" baseline="-25000">
              <a:sym typeface="Symbol" pitchFamily="18" charset="2"/>
            </a:endParaRPr>
          </a:p>
        </p:txBody>
      </p:sp>
      <p:sp>
        <p:nvSpPr>
          <p:cNvPr id="52235" name="Rectangle 13"/>
          <p:cNvSpPr>
            <a:spLocks noChangeArrowheads="1"/>
          </p:cNvSpPr>
          <p:nvPr/>
        </p:nvSpPr>
        <p:spPr bwMode="auto">
          <a:xfrm>
            <a:off x="1600200" y="6096000"/>
            <a:ext cx="152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000" b="1">
                <a:solidFill>
                  <a:schemeClr val="hlink"/>
                </a:solidFill>
              </a:rPr>
              <a:t>F</a:t>
            </a:r>
            <a:r>
              <a:rPr lang="en-US" altLang="en-US" sz="2000" b="1" baseline="-25000">
                <a:solidFill>
                  <a:schemeClr val="hlink"/>
                </a:solidFill>
                <a:sym typeface="Symbol" pitchFamily="18" charset="2"/>
              </a:rPr>
              <a:t>U </a:t>
            </a:r>
            <a:r>
              <a:rPr lang="en-US" altLang="en-US" sz="2000" b="1">
                <a:solidFill>
                  <a:schemeClr val="hlink"/>
                </a:solidFill>
              </a:rPr>
              <a:t>= 3.89</a:t>
            </a:r>
          </a:p>
        </p:txBody>
      </p:sp>
      <p:sp>
        <p:nvSpPr>
          <p:cNvPr id="52236" name="Line 14"/>
          <p:cNvSpPr>
            <a:spLocks noChangeShapeType="1"/>
          </p:cNvSpPr>
          <p:nvPr/>
        </p:nvSpPr>
        <p:spPr bwMode="auto">
          <a:xfrm flipV="1">
            <a:off x="2057400" y="5715000"/>
            <a:ext cx="0" cy="457200"/>
          </a:xfrm>
          <a:prstGeom prst="line">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2237" name="Line 15"/>
          <p:cNvSpPr>
            <a:spLocks noChangeShapeType="1"/>
          </p:cNvSpPr>
          <p:nvPr/>
        </p:nvSpPr>
        <p:spPr bwMode="auto">
          <a:xfrm flipH="1">
            <a:off x="457200" y="5943600"/>
            <a:ext cx="1600200" cy="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2238" name="Line 16"/>
          <p:cNvSpPr>
            <a:spLocks noChangeShapeType="1"/>
          </p:cNvSpPr>
          <p:nvPr/>
        </p:nvSpPr>
        <p:spPr bwMode="auto">
          <a:xfrm flipH="1">
            <a:off x="2057400" y="5943600"/>
            <a:ext cx="1524000" cy="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2239" name="Rectangle 17"/>
          <p:cNvSpPr>
            <a:spLocks noChangeArrowheads="1"/>
          </p:cNvSpPr>
          <p:nvPr/>
        </p:nvSpPr>
        <p:spPr bwMode="auto">
          <a:xfrm>
            <a:off x="2362200" y="5867400"/>
            <a:ext cx="9906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1400"/>
              <a:t>Reject H</a:t>
            </a:r>
            <a:r>
              <a:rPr lang="en-US" altLang="en-US" sz="1400" baseline="-25000"/>
              <a:t>0</a:t>
            </a:r>
          </a:p>
        </p:txBody>
      </p:sp>
      <p:sp>
        <p:nvSpPr>
          <p:cNvPr id="52240" name="Rectangle 18"/>
          <p:cNvSpPr>
            <a:spLocks noChangeArrowheads="1"/>
          </p:cNvSpPr>
          <p:nvPr/>
        </p:nvSpPr>
        <p:spPr bwMode="auto">
          <a:xfrm>
            <a:off x="762000" y="5867400"/>
            <a:ext cx="9144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1400"/>
              <a:t>Do not </a:t>
            </a:r>
          </a:p>
          <a:p>
            <a:pPr>
              <a:lnSpc>
                <a:spcPct val="20000"/>
              </a:lnSpc>
              <a:spcBef>
                <a:spcPct val="50000"/>
              </a:spcBef>
              <a:buClrTx/>
              <a:buSzTx/>
              <a:buFontTx/>
              <a:buNone/>
            </a:pPr>
            <a:r>
              <a:rPr lang="en-US" altLang="en-US" sz="1400"/>
              <a:t>reject H</a:t>
            </a:r>
            <a:r>
              <a:rPr lang="en-US" altLang="en-US" sz="1400" baseline="-25000"/>
              <a:t>0</a:t>
            </a:r>
          </a:p>
        </p:txBody>
      </p:sp>
      <p:sp>
        <p:nvSpPr>
          <p:cNvPr id="52241" name="Rectangle 20"/>
          <p:cNvSpPr>
            <a:spLocks noChangeArrowheads="1"/>
          </p:cNvSpPr>
          <p:nvPr/>
        </p:nvSpPr>
        <p:spPr bwMode="auto">
          <a:xfrm>
            <a:off x="1524000" y="3733800"/>
            <a:ext cx="13716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000" b="1">
                <a:solidFill>
                  <a:schemeClr val="hlink"/>
                </a:solidFill>
              </a:rPr>
              <a:t>Critical Value:  </a:t>
            </a:r>
          </a:p>
          <a:p>
            <a:pPr>
              <a:spcBef>
                <a:spcPct val="50000"/>
              </a:spcBef>
              <a:buClrTx/>
              <a:buSzTx/>
              <a:buFontTx/>
              <a:buNone/>
            </a:pPr>
            <a:r>
              <a:rPr lang="en-US" altLang="en-US" sz="2000" b="1">
                <a:solidFill>
                  <a:schemeClr val="hlink"/>
                </a:solidFill>
              </a:rPr>
              <a:t>F</a:t>
            </a:r>
            <a:r>
              <a:rPr lang="en-US" altLang="en-US" sz="2000" b="1" baseline="-25000">
                <a:solidFill>
                  <a:schemeClr val="hlink"/>
                </a:solidFill>
                <a:sym typeface="Symbol" pitchFamily="18" charset="2"/>
              </a:rPr>
              <a:t>U </a:t>
            </a:r>
            <a:r>
              <a:rPr lang="en-US" altLang="en-US" sz="2000" b="1">
                <a:solidFill>
                  <a:schemeClr val="hlink"/>
                </a:solidFill>
              </a:rPr>
              <a:t>= 3.89</a:t>
            </a:r>
          </a:p>
        </p:txBody>
      </p:sp>
      <p:sp>
        <p:nvSpPr>
          <p:cNvPr id="52242" name="Rectangle 21"/>
          <p:cNvSpPr>
            <a:spLocks noGrp="1" noChangeArrowheads="1"/>
          </p:cNvSpPr>
          <p:nvPr>
            <p:ph type="title"/>
          </p:nvPr>
        </p:nvSpPr>
        <p:spPr>
          <a:noFill/>
        </p:spPr>
        <p:txBody>
          <a:bodyPr/>
          <a:lstStyle/>
          <a:p>
            <a:pPr eaLnBrk="1" hangingPunct="1"/>
            <a:r>
              <a:rPr lang="en-US" altLang="en-US" smtClean="0"/>
              <a:t>Example</a:t>
            </a:r>
          </a:p>
        </p:txBody>
      </p:sp>
      <p:sp>
        <p:nvSpPr>
          <p:cNvPr id="52243" name="Rectangle 22"/>
          <p:cNvSpPr>
            <a:spLocks noChangeArrowheads="1"/>
          </p:cNvSpPr>
          <p:nvPr/>
        </p:nvSpPr>
        <p:spPr bwMode="auto">
          <a:xfrm>
            <a:off x="533400" y="1524000"/>
            <a:ext cx="4267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457200" indent="-457200"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buSzPct val="105000"/>
              <a:buFont typeface="Wingdings" pitchFamily="2" charset="2"/>
              <a:buChar char="§"/>
            </a:pPr>
            <a:r>
              <a:rPr lang="en-US" altLang="en-US" sz="2000">
                <a:solidFill>
                  <a:schemeClr val="hlink"/>
                </a:solidFill>
              </a:rPr>
              <a:t>H</a:t>
            </a:r>
            <a:r>
              <a:rPr lang="en-US" altLang="en-US" sz="2000" baseline="-25000">
                <a:solidFill>
                  <a:schemeClr val="hlink"/>
                </a:solidFill>
              </a:rPr>
              <a:t>0</a:t>
            </a:r>
            <a:r>
              <a:rPr lang="en-US" altLang="en-US" sz="2000">
                <a:solidFill>
                  <a:schemeClr val="hlink"/>
                </a:solidFill>
              </a:rPr>
              <a:t>: </a:t>
            </a:r>
            <a:r>
              <a:rPr lang="el-GR" altLang="en-US" sz="2000">
                <a:solidFill>
                  <a:schemeClr val="hlink"/>
                </a:solidFill>
                <a:cs typeface="Arial" charset="0"/>
              </a:rPr>
              <a:t>µ</a:t>
            </a:r>
            <a:r>
              <a:rPr lang="en-US" altLang="en-US" sz="2000" baseline="-25000">
                <a:solidFill>
                  <a:schemeClr val="hlink"/>
                </a:solidFill>
              </a:rPr>
              <a:t>1</a:t>
            </a:r>
            <a:r>
              <a:rPr lang="en-US" altLang="en-US" sz="2000">
                <a:solidFill>
                  <a:schemeClr val="hlink"/>
                </a:solidFill>
              </a:rPr>
              <a:t> = </a:t>
            </a:r>
            <a:r>
              <a:rPr lang="el-GR" altLang="en-US" sz="2000">
                <a:solidFill>
                  <a:schemeClr val="hlink"/>
                </a:solidFill>
                <a:cs typeface="Arial" charset="0"/>
              </a:rPr>
              <a:t>µ</a:t>
            </a:r>
            <a:r>
              <a:rPr lang="en-US" altLang="en-US" sz="2000" baseline="-25000">
                <a:solidFill>
                  <a:schemeClr val="hlink"/>
                </a:solidFill>
              </a:rPr>
              <a:t>2 </a:t>
            </a:r>
            <a:r>
              <a:rPr lang="en-US" altLang="en-US" sz="2000">
                <a:solidFill>
                  <a:schemeClr val="hlink"/>
                </a:solidFill>
              </a:rPr>
              <a:t>= </a:t>
            </a:r>
            <a:r>
              <a:rPr lang="el-GR" altLang="en-US" sz="2000">
                <a:solidFill>
                  <a:schemeClr val="hlink"/>
                </a:solidFill>
                <a:cs typeface="Arial" charset="0"/>
              </a:rPr>
              <a:t>µ</a:t>
            </a:r>
            <a:r>
              <a:rPr lang="en-US" altLang="en-US" sz="2000" baseline="-25000">
                <a:solidFill>
                  <a:schemeClr val="hlink"/>
                </a:solidFill>
              </a:rPr>
              <a:t>3</a:t>
            </a:r>
            <a:endParaRPr lang="en-US" altLang="en-US" sz="2000">
              <a:solidFill>
                <a:schemeClr val="hlink"/>
              </a:solidFill>
            </a:endParaRPr>
          </a:p>
          <a:p>
            <a:pPr>
              <a:buSzPct val="105000"/>
              <a:buFont typeface="Wingdings" pitchFamily="2" charset="2"/>
              <a:buChar char="§"/>
            </a:pPr>
            <a:r>
              <a:rPr lang="en-US" altLang="en-US" sz="2000">
                <a:solidFill>
                  <a:schemeClr val="hlink"/>
                </a:solidFill>
              </a:rPr>
              <a:t>H</a:t>
            </a:r>
            <a:r>
              <a:rPr lang="en-US" altLang="en-US" sz="2000" baseline="-25000">
                <a:solidFill>
                  <a:schemeClr val="hlink"/>
                </a:solidFill>
              </a:rPr>
              <a:t>1</a:t>
            </a:r>
            <a:r>
              <a:rPr lang="en-US" altLang="en-US" sz="2000">
                <a:solidFill>
                  <a:schemeClr val="hlink"/>
                </a:solidFill>
              </a:rPr>
              <a:t>: </a:t>
            </a:r>
            <a:r>
              <a:rPr lang="el-GR" altLang="en-US" sz="2000">
                <a:solidFill>
                  <a:schemeClr val="hlink"/>
                </a:solidFill>
                <a:cs typeface="Arial" charset="0"/>
              </a:rPr>
              <a:t>µ</a:t>
            </a:r>
            <a:r>
              <a:rPr lang="en-US" altLang="en-US" sz="2000" baseline="-25000">
                <a:solidFill>
                  <a:schemeClr val="hlink"/>
                </a:solidFill>
                <a:cs typeface="Arial" charset="0"/>
              </a:rPr>
              <a:t>j</a:t>
            </a:r>
            <a:r>
              <a:rPr lang="en-US" altLang="en-US" sz="2000">
                <a:solidFill>
                  <a:schemeClr val="hlink"/>
                </a:solidFill>
              </a:rPr>
              <a:t> not all equal</a:t>
            </a:r>
            <a:r>
              <a:rPr lang="en-US" altLang="en-US" sz="2000">
                <a:latin typeface="Symbol" pitchFamily="18" charset="2"/>
              </a:rPr>
              <a:t> </a:t>
            </a:r>
          </a:p>
          <a:p>
            <a:pPr>
              <a:buSzPct val="105000"/>
              <a:buFont typeface="Wingdings" pitchFamily="2" charset="2"/>
              <a:buChar char="§"/>
            </a:pPr>
            <a:r>
              <a:rPr lang="en-US" altLang="en-US" sz="2000">
                <a:latin typeface="Symbol" pitchFamily="18" charset="2"/>
              </a:rPr>
              <a:t></a:t>
            </a:r>
            <a:r>
              <a:rPr lang="en-US" altLang="en-US" sz="2000"/>
              <a:t> </a:t>
            </a:r>
            <a:r>
              <a:rPr lang="en-US" altLang="en-US" sz="2000">
                <a:latin typeface="Symbol" pitchFamily="18" charset="2"/>
              </a:rPr>
              <a:t></a:t>
            </a:r>
            <a:r>
              <a:rPr lang="en-US" altLang="en-US" sz="2000"/>
              <a:t> 0.05</a:t>
            </a:r>
          </a:p>
          <a:p>
            <a:pPr eaLnBrk="1" hangingPunct="1">
              <a:buSzPct val="105000"/>
              <a:buFont typeface="Wingdings" pitchFamily="2" charset="2"/>
              <a:buChar char="§"/>
            </a:pPr>
            <a:r>
              <a:rPr lang="en-US" altLang="en-US" sz="2000"/>
              <a:t>df</a:t>
            </a:r>
            <a:r>
              <a:rPr lang="en-US" altLang="en-US" sz="2000" baseline="-25000"/>
              <a:t>1</a:t>
            </a:r>
            <a:r>
              <a:rPr lang="en-US" altLang="en-US" sz="2000"/>
              <a:t>= 2, df</a:t>
            </a:r>
            <a:r>
              <a:rPr lang="en-US" altLang="en-US" sz="2000" baseline="-25000"/>
              <a:t>2</a:t>
            </a:r>
            <a:r>
              <a:rPr lang="en-US" altLang="en-US" sz="2000"/>
              <a:t> = 12 </a:t>
            </a:r>
          </a:p>
          <a:p>
            <a:pPr eaLnBrk="1" hangingPunct="1">
              <a:buSzPct val="105000"/>
              <a:buFont typeface="Wingdings" pitchFamily="2" charset="2"/>
              <a:buChar char="§"/>
            </a:pPr>
            <a:r>
              <a:rPr lang="en-US" altLang="en-US" sz="2000"/>
              <a:t>Table 9: Critical Value=2.052</a:t>
            </a:r>
            <a:endParaRPr lang="en-US" altLang="en-US" sz="2000" b="1"/>
          </a:p>
          <a:p>
            <a:pPr eaLnBrk="1" hangingPunct="1"/>
            <a:endParaRPr lang="en-US" altLang="en-US" sz="2000" b="1"/>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4648200" y="1600200"/>
            <a:ext cx="3810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457200" indent="-457200"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buSzTx/>
              <a:buFont typeface="Wingdings" pitchFamily="2" charset="2"/>
              <a:buChar char="§"/>
            </a:pPr>
            <a:r>
              <a:rPr lang="en-US" altLang="en-US" sz="2400" b="1">
                <a:solidFill>
                  <a:schemeClr val="folHlink"/>
                </a:solidFill>
              </a:rPr>
              <a:t>Test Statistic: </a:t>
            </a:r>
            <a:endParaRPr lang="en-US" altLang="en-US" sz="2400">
              <a:solidFill>
                <a:schemeClr val="folHlink"/>
              </a:solidFill>
            </a:endParaRPr>
          </a:p>
          <a:p>
            <a:pPr>
              <a:buSzTx/>
              <a:buFont typeface="Wingdings" pitchFamily="2" charset="2"/>
              <a:buChar char="§"/>
            </a:pPr>
            <a:endParaRPr lang="en-US" altLang="en-US" sz="2400">
              <a:solidFill>
                <a:schemeClr val="folHlink"/>
              </a:solidFill>
            </a:endParaRPr>
          </a:p>
          <a:p>
            <a:pPr>
              <a:buSzTx/>
              <a:buFont typeface="Wingdings" pitchFamily="2" charset="2"/>
              <a:buChar char="§"/>
            </a:pPr>
            <a:endParaRPr lang="en-US" altLang="en-US" sz="2400">
              <a:solidFill>
                <a:schemeClr val="folHlink"/>
              </a:solidFill>
            </a:endParaRPr>
          </a:p>
          <a:p>
            <a:pPr>
              <a:buSzTx/>
              <a:buFont typeface="Wingdings" pitchFamily="2" charset="2"/>
              <a:buChar char="§"/>
            </a:pPr>
            <a:endParaRPr lang="en-US" altLang="en-US" sz="2400">
              <a:solidFill>
                <a:schemeClr val="folHlink"/>
              </a:solidFill>
            </a:endParaRPr>
          </a:p>
          <a:p>
            <a:pPr>
              <a:buSzTx/>
              <a:buFont typeface="Wingdings" pitchFamily="2" charset="2"/>
              <a:buChar char="§"/>
            </a:pPr>
            <a:r>
              <a:rPr lang="en-US" altLang="en-US" sz="2400" b="1">
                <a:solidFill>
                  <a:schemeClr val="folHlink"/>
                </a:solidFill>
              </a:rPr>
              <a:t>Decision:</a:t>
            </a:r>
            <a:endParaRPr lang="en-US" altLang="en-US" sz="2400">
              <a:solidFill>
                <a:schemeClr val="folHlink"/>
              </a:solidFill>
            </a:endParaRPr>
          </a:p>
          <a:p>
            <a:pPr>
              <a:buSzTx/>
              <a:buFont typeface="Wingdings" pitchFamily="2" charset="2"/>
              <a:buChar char="§"/>
            </a:pPr>
            <a:endParaRPr lang="en-US" altLang="en-US" sz="2400">
              <a:solidFill>
                <a:schemeClr val="folHlink"/>
              </a:solidFill>
            </a:endParaRPr>
          </a:p>
          <a:p>
            <a:pPr>
              <a:buSzTx/>
              <a:buFont typeface="Wingdings" pitchFamily="2" charset="2"/>
              <a:buChar char="§"/>
            </a:pPr>
            <a:r>
              <a:rPr lang="en-US" altLang="en-US" sz="2400" b="1">
                <a:solidFill>
                  <a:schemeClr val="folHlink"/>
                </a:solidFill>
              </a:rPr>
              <a:t>Conclusion:</a:t>
            </a:r>
            <a:endParaRPr lang="en-US" altLang="en-US" sz="2400">
              <a:solidFill>
                <a:schemeClr val="folHlink"/>
              </a:solidFill>
            </a:endParaRPr>
          </a:p>
          <a:p>
            <a:pPr latinLnBrk="1">
              <a:buSzTx/>
              <a:buFont typeface="Wingdings" pitchFamily="2" charset="2"/>
              <a:buChar char="§"/>
            </a:pPr>
            <a:endParaRPr lang="en-US" altLang="en-US" sz="2400">
              <a:solidFill>
                <a:schemeClr val="folHlink"/>
              </a:solidFill>
            </a:endParaRPr>
          </a:p>
        </p:txBody>
      </p:sp>
      <p:sp>
        <p:nvSpPr>
          <p:cNvPr id="53251" name="Freeform 3"/>
          <p:cNvSpPr>
            <a:spLocks/>
          </p:cNvSpPr>
          <p:nvPr/>
        </p:nvSpPr>
        <p:spPr bwMode="auto">
          <a:xfrm>
            <a:off x="2051050" y="5486400"/>
            <a:ext cx="1555750" cy="223838"/>
          </a:xfrm>
          <a:custGeom>
            <a:avLst/>
            <a:gdLst>
              <a:gd name="T0" fmla="*/ 2147483647 w 980"/>
              <a:gd name="T1" fmla="*/ 2147483647 h 154"/>
              <a:gd name="T2" fmla="*/ 0 w 980"/>
              <a:gd name="T3" fmla="*/ 0 h 154"/>
              <a:gd name="T4" fmla="*/ 2147483647 w 980"/>
              <a:gd name="T5" fmla="*/ 2147483647 h 154"/>
              <a:gd name="T6" fmla="*/ 2147483647 w 980"/>
              <a:gd name="T7" fmla="*/ 2147483647 h 154"/>
              <a:gd name="T8" fmla="*/ 2147483647 w 980"/>
              <a:gd name="T9" fmla="*/ 2147483647 h 154"/>
              <a:gd name="T10" fmla="*/ 2147483647 w 980"/>
              <a:gd name="T11" fmla="*/ 2147483647 h 154"/>
              <a:gd name="T12" fmla="*/ 2147483647 w 980"/>
              <a:gd name="T13" fmla="*/ 2147483647 h 154"/>
              <a:gd name="T14" fmla="*/ 2147483647 w 980"/>
              <a:gd name="T15" fmla="*/ 2147483647 h 154"/>
              <a:gd name="T16" fmla="*/ 2147483647 w 980"/>
              <a:gd name="T17" fmla="*/ 2147483647 h 154"/>
              <a:gd name="T18" fmla="*/ 2147483647 w 980"/>
              <a:gd name="T19" fmla="*/ 2147483647 h 1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80"/>
              <a:gd name="T31" fmla="*/ 0 h 154"/>
              <a:gd name="T32" fmla="*/ 980 w 980"/>
              <a:gd name="T33" fmla="*/ 154 h 1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80" h="154">
                <a:moveTo>
                  <a:pt x="4" y="154"/>
                </a:moveTo>
                <a:lnTo>
                  <a:pt x="0" y="0"/>
                </a:lnTo>
                <a:lnTo>
                  <a:pt x="83" y="39"/>
                </a:lnTo>
                <a:lnTo>
                  <a:pt x="154" y="61"/>
                </a:lnTo>
                <a:lnTo>
                  <a:pt x="209" y="76"/>
                </a:lnTo>
                <a:lnTo>
                  <a:pt x="283" y="91"/>
                </a:lnTo>
                <a:lnTo>
                  <a:pt x="428" y="111"/>
                </a:lnTo>
                <a:lnTo>
                  <a:pt x="592" y="126"/>
                </a:lnTo>
                <a:lnTo>
                  <a:pt x="979" y="141"/>
                </a:lnTo>
                <a:lnTo>
                  <a:pt x="980" y="154"/>
                </a:lnTo>
              </a:path>
            </a:pathLst>
          </a:custGeom>
          <a:solidFill>
            <a:schemeClr val="accent2"/>
          </a:solidFill>
          <a:ln>
            <a:noFill/>
          </a:ln>
          <a:extLst>
            <a:ext uri="{91240B29-F687-4F45-9708-019B960494DF}">
              <a14:hiddenLine xmlns:a14="http://schemas.microsoft.com/office/drawing/2010/main" w="9525" cap="flat" cmpd="sng">
                <a:solidFill>
                  <a:srgbClr val="000000"/>
                </a:solidFill>
                <a:prstDash val="solid"/>
                <a:miter lim="800000"/>
                <a:headEnd type="none" w="med" len="med"/>
                <a:tailEnd type="none" w="med" len="med"/>
              </a14:hiddenLine>
            </a:ext>
          </a:extLst>
        </p:spPr>
        <p:txBody>
          <a:bodyPr wrap="none"/>
          <a:lstStyle/>
          <a:p>
            <a:endParaRPr lang="en-US"/>
          </a:p>
        </p:txBody>
      </p:sp>
      <p:sp>
        <p:nvSpPr>
          <p:cNvPr id="53252" name="Freeform 4"/>
          <p:cNvSpPr>
            <a:spLocks/>
          </p:cNvSpPr>
          <p:nvPr/>
        </p:nvSpPr>
        <p:spPr bwMode="auto">
          <a:xfrm>
            <a:off x="373063" y="4100513"/>
            <a:ext cx="3513137" cy="1614487"/>
          </a:xfrm>
          <a:custGeom>
            <a:avLst/>
            <a:gdLst>
              <a:gd name="T0" fmla="*/ 0 w 3388"/>
              <a:gd name="T1" fmla="*/ 0 h 1023"/>
              <a:gd name="T2" fmla="*/ 0 w 3388"/>
              <a:gd name="T3" fmla="*/ 2147483647 h 1023"/>
              <a:gd name="T4" fmla="*/ 2147483647 w 3388"/>
              <a:gd name="T5" fmla="*/ 2147483647 h 1023"/>
              <a:gd name="T6" fmla="*/ 0 60000 65536"/>
              <a:gd name="T7" fmla="*/ 0 60000 65536"/>
              <a:gd name="T8" fmla="*/ 0 60000 65536"/>
              <a:gd name="T9" fmla="*/ 0 w 3388"/>
              <a:gd name="T10" fmla="*/ 0 h 1023"/>
              <a:gd name="T11" fmla="*/ 3388 w 3388"/>
              <a:gd name="T12" fmla="*/ 1023 h 1023"/>
            </a:gdLst>
            <a:ahLst/>
            <a:cxnLst>
              <a:cxn ang="T6">
                <a:pos x="T0" y="T1"/>
              </a:cxn>
              <a:cxn ang="T7">
                <a:pos x="T2" y="T3"/>
              </a:cxn>
              <a:cxn ang="T8">
                <a:pos x="T4" y="T5"/>
              </a:cxn>
            </a:cxnLst>
            <a:rect l="T9" t="T10" r="T11" b="T12"/>
            <a:pathLst>
              <a:path w="3388" h="1023">
                <a:moveTo>
                  <a:pt x="0" y="0"/>
                </a:moveTo>
                <a:lnTo>
                  <a:pt x="0" y="1022"/>
                </a:lnTo>
                <a:lnTo>
                  <a:pt x="3387" y="1022"/>
                </a:lnTo>
              </a:path>
            </a:pathLst>
          </a:custGeom>
          <a:noFill/>
          <a:ln w="25400" cap="rnd" cmpd="sng">
            <a:solidFill>
              <a:schemeClr val="tx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53" name="Rectangle 5"/>
          <p:cNvSpPr>
            <a:spLocks noChangeArrowheads="1"/>
          </p:cNvSpPr>
          <p:nvPr/>
        </p:nvSpPr>
        <p:spPr bwMode="auto">
          <a:xfrm>
            <a:off x="152400" y="5486400"/>
            <a:ext cx="4572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400"/>
              <a:t>0</a:t>
            </a:r>
            <a:r>
              <a:rPr lang="en-US" altLang="en-US" sz="3600" b="1"/>
              <a:t> </a:t>
            </a:r>
          </a:p>
        </p:txBody>
      </p:sp>
      <p:sp>
        <p:nvSpPr>
          <p:cNvPr id="53254" name="Line 6"/>
          <p:cNvSpPr>
            <a:spLocks noChangeShapeType="1"/>
          </p:cNvSpPr>
          <p:nvPr/>
        </p:nvSpPr>
        <p:spPr bwMode="auto">
          <a:xfrm>
            <a:off x="515938" y="4419600"/>
            <a:ext cx="3175" cy="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3255" name="Freeform 7"/>
          <p:cNvSpPr>
            <a:spLocks/>
          </p:cNvSpPr>
          <p:nvPr/>
        </p:nvSpPr>
        <p:spPr bwMode="auto">
          <a:xfrm>
            <a:off x="381000" y="4343400"/>
            <a:ext cx="3429000" cy="1392238"/>
          </a:xfrm>
          <a:custGeom>
            <a:avLst/>
            <a:gdLst>
              <a:gd name="T0" fmla="*/ 0 w 3492"/>
              <a:gd name="T1" fmla="*/ 2147483647 h 1021"/>
              <a:gd name="T2" fmla="*/ 2147483647 w 3492"/>
              <a:gd name="T3" fmla="*/ 2147483647 h 1021"/>
              <a:gd name="T4" fmla="*/ 2147483647 w 3492"/>
              <a:gd name="T5" fmla="*/ 2147483647 h 1021"/>
              <a:gd name="T6" fmla="*/ 2147483647 w 3492"/>
              <a:gd name="T7" fmla="*/ 2147483647 h 1021"/>
              <a:gd name="T8" fmla="*/ 2147483647 w 3492"/>
              <a:gd name="T9" fmla="*/ 2147483647 h 1021"/>
              <a:gd name="T10" fmla="*/ 0 60000 65536"/>
              <a:gd name="T11" fmla="*/ 0 60000 65536"/>
              <a:gd name="T12" fmla="*/ 0 60000 65536"/>
              <a:gd name="T13" fmla="*/ 0 60000 65536"/>
              <a:gd name="T14" fmla="*/ 0 60000 65536"/>
              <a:gd name="T15" fmla="*/ 0 w 3492"/>
              <a:gd name="T16" fmla="*/ 0 h 1021"/>
              <a:gd name="T17" fmla="*/ 3492 w 3492"/>
              <a:gd name="T18" fmla="*/ 1021 h 1021"/>
            </a:gdLst>
            <a:ahLst/>
            <a:cxnLst>
              <a:cxn ang="T10">
                <a:pos x="T0" y="T1"/>
              </a:cxn>
              <a:cxn ang="T11">
                <a:pos x="T2" y="T3"/>
              </a:cxn>
              <a:cxn ang="T12">
                <a:pos x="T4" y="T5"/>
              </a:cxn>
              <a:cxn ang="T13">
                <a:pos x="T6" y="T7"/>
              </a:cxn>
              <a:cxn ang="T14">
                <a:pos x="T8" y="T9"/>
              </a:cxn>
            </a:cxnLst>
            <a:rect l="T15" t="T16" r="T17" b="T18"/>
            <a:pathLst>
              <a:path w="3492" h="1021">
                <a:moveTo>
                  <a:pt x="0" y="1011"/>
                </a:moveTo>
                <a:cubicBezTo>
                  <a:pt x="27" y="982"/>
                  <a:pt x="43" y="1005"/>
                  <a:pt x="162" y="837"/>
                </a:cubicBezTo>
                <a:cubicBezTo>
                  <a:pt x="281" y="669"/>
                  <a:pt x="453" y="0"/>
                  <a:pt x="714" y="3"/>
                </a:cubicBezTo>
                <a:cubicBezTo>
                  <a:pt x="975" y="6"/>
                  <a:pt x="1265" y="689"/>
                  <a:pt x="1728" y="855"/>
                </a:cubicBezTo>
                <a:cubicBezTo>
                  <a:pt x="2191" y="1021"/>
                  <a:pt x="3125" y="969"/>
                  <a:pt x="3492" y="999"/>
                </a:cubicBezTo>
              </a:path>
            </a:pathLst>
          </a:custGeom>
          <a:noFill/>
          <a:ln w="38100" cap="flat" cmpd="sng">
            <a:solidFill>
              <a:schemeClr val="folHlink"/>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53256" name="Line 8"/>
          <p:cNvSpPr>
            <a:spLocks noChangeShapeType="1"/>
          </p:cNvSpPr>
          <p:nvPr/>
        </p:nvSpPr>
        <p:spPr bwMode="auto">
          <a:xfrm>
            <a:off x="2057400" y="5486400"/>
            <a:ext cx="1588" cy="228600"/>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3257" name="Line 9"/>
          <p:cNvSpPr>
            <a:spLocks noChangeShapeType="1"/>
          </p:cNvSpPr>
          <p:nvPr/>
        </p:nvSpPr>
        <p:spPr bwMode="auto">
          <a:xfrm flipH="1">
            <a:off x="2362200" y="5257800"/>
            <a:ext cx="228600" cy="3048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3258" name="Text Box 10"/>
          <p:cNvSpPr txBox="1">
            <a:spLocks noChangeArrowheads="1"/>
          </p:cNvSpPr>
          <p:nvPr/>
        </p:nvSpPr>
        <p:spPr bwMode="auto">
          <a:xfrm>
            <a:off x="2286000" y="4953000"/>
            <a:ext cx="106680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50000"/>
              </a:spcBef>
              <a:buClrTx/>
              <a:buSzTx/>
              <a:buFontTx/>
              <a:buNone/>
            </a:pPr>
            <a:r>
              <a:rPr lang="en-US" altLang="en-US" sz="2000">
                <a:sym typeface="Symbol" pitchFamily="18" charset="2"/>
              </a:rPr>
              <a:t> = .05</a:t>
            </a:r>
            <a:endParaRPr lang="en-US" altLang="en-US" sz="2000" baseline="-25000">
              <a:sym typeface="Symbol" pitchFamily="18" charset="2"/>
            </a:endParaRPr>
          </a:p>
        </p:txBody>
      </p:sp>
      <p:sp>
        <p:nvSpPr>
          <p:cNvPr id="53259" name="Rectangle 11"/>
          <p:cNvSpPr>
            <a:spLocks noChangeArrowheads="1"/>
          </p:cNvSpPr>
          <p:nvPr/>
        </p:nvSpPr>
        <p:spPr bwMode="auto">
          <a:xfrm>
            <a:off x="1600200" y="6096000"/>
            <a:ext cx="152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000" b="1">
                <a:solidFill>
                  <a:schemeClr val="hlink"/>
                </a:solidFill>
              </a:rPr>
              <a:t>F</a:t>
            </a:r>
            <a:r>
              <a:rPr lang="en-US" altLang="en-US" sz="2000" b="1" baseline="-25000">
                <a:solidFill>
                  <a:schemeClr val="hlink"/>
                </a:solidFill>
                <a:sym typeface="Symbol" pitchFamily="18" charset="2"/>
              </a:rPr>
              <a:t>U </a:t>
            </a:r>
            <a:r>
              <a:rPr lang="en-US" altLang="en-US" sz="2000" b="1">
                <a:solidFill>
                  <a:schemeClr val="hlink"/>
                </a:solidFill>
              </a:rPr>
              <a:t>= 3.89</a:t>
            </a:r>
          </a:p>
        </p:txBody>
      </p:sp>
      <p:sp>
        <p:nvSpPr>
          <p:cNvPr id="53260" name="Line 12"/>
          <p:cNvSpPr>
            <a:spLocks noChangeShapeType="1"/>
          </p:cNvSpPr>
          <p:nvPr/>
        </p:nvSpPr>
        <p:spPr bwMode="auto">
          <a:xfrm flipV="1">
            <a:off x="2057400" y="5715000"/>
            <a:ext cx="0" cy="457200"/>
          </a:xfrm>
          <a:prstGeom prst="line">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3261" name="Line 13"/>
          <p:cNvSpPr>
            <a:spLocks noChangeShapeType="1"/>
          </p:cNvSpPr>
          <p:nvPr/>
        </p:nvSpPr>
        <p:spPr bwMode="auto">
          <a:xfrm flipH="1">
            <a:off x="457200" y="5943600"/>
            <a:ext cx="1600200" cy="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3262" name="Line 14"/>
          <p:cNvSpPr>
            <a:spLocks noChangeShapeType="1"/>
          </p:cNvSpPr>
          <p:nvPr/>
        </p:nvSpPr>
        <p:spPr bwMode="auto">
          <a:xfrm flipH="1">
            <a:off x="2057400" y="5943600"/>
            <a:ext cx="1524000" cy="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3263" name="Rectangle 15"/>
          <p:cNvSpPr>
            <a:spLocks noChangeArrowheads="1"/>
          </p:cNvSpPr>
          <p:nvPr/>
        </p:nvSpPr>
        <p:spPr bwMode="auto">
          <a:xfrm>
            <a:off x="2362200" y="5867400"/>
            <a:ext cx="9906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1400"/>
              <a:t>Reject H</a:t>
            </a:r>
            <a:r>
              <a:rPr lang="en-US" altLang="en-US" sz="1400" baseline="-25000"/>
              <a:t>0</a:t>
            </a:r>
          </a:p>
        </p:txBody>
      </p:sp>
      <p:sp>
        <p:nvSpPr>
          <p:cNvPr id="53264" name="Rectangle 16"/>
          <p:cNvSpPr>
            <a:spLocks noChangeArrowheads="1"/>
          </p:cNvSpPr>
          <p:nvPr/>
        </p:nvSpPr>
        <p:spPr bwMode="auto">
          <a:xfrm>
            <a:off x="762000" y="5867400"/>
            <a:ext cx="9144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1400"/>
              <a:t>Do not </a:t>
            </a:r>
          </a:p>
          <a:p>
            <a:pPr>
              <a:lnSpc>
                <a:spcPct val="20000"/>
              </a:lnSpc>
              <a:spcBef>
                <a:spcPct val="50000"/>
              </a:spcBef>
              <a:buClrTx/>
              <a:buSzTx/>
              <a:buFontTx/>
              <a:buNone/>
            </a:pPr>
            <a:r>
              <a:rPr lang="en-US" altLang="en-US" sz="1400"/>
              <a:t>reject H</a:t>
            </a:r>
            <a:r>
              <a:rPr lang="en-US" altLang="en-US" sz="1400" baseline="-25000"/>
              <a:t>0</a:t>
            </a:r>
          </a:p>
        </p:txBody>
      </p:sp>
      <p:sp>
        <p:nvSpPr>
          <p:cNvPr id="53265" name="Rectangle 17"/>
          <p:cNvSpPr>
            <a:spLocks noChangeArrowheads="1"/>
          </p:cNvSpPr>
          <p:nvPr/>
        </p:nvSpPr>
        <p:spPr bwMode="auto">
          <a:xfrm>
            <a:off x="1524000" y="3733800"/>
            <a:ext cx="13716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000" b="1">
                <a:solidFill>
                  <a:schemeClr val="hlink"/>
                </a:solidFill>
              </a:rPr>
              <a:t>Critical Value:  </a:t>
            </a:r>
          </a:p>
          <a:p>
            <a:pPr>
              <a:spcBef>
                <a:spcPct val="50000"/>
              </a:spcBef>
              <a:buClrTx/>
              <a:buSzTx/>
              <a:buFontTx/>
              <a:buNone/>
            </a:pPr>
            <a:r>
              <a:rPr lang="en-US" altLang="en-US" sz="2000" b="1">
                <a:solidFill>
                  <a:schemeClr val="hlink"/>
                </a:solidFill>
              </a:rPr>
              <a:t>F</a:t>
            </a:r>
            <a:r>
              <a:rPr lang="en-US" altLang="en-US" sz="2000" b="1" baseline="-25000">
                <a:solidFill>
                  <a:schemeClr val="hlink"/>
                </a:solidFill>
                <a:sym typeface="Symbol" pitchFamily="18" charset="2"/>
              </a:rPr>
              <a:t>U </a:t>
            </a:r>
            <a:r>
              <a:rPr lang="en-US" altLang="en-US" sz="2000" b="1">
                <a:solidFill>
                  <a:schemeClr val="hlink"/>
                </a:solidFill>
              </a:rPr>
              <a:t>= 3.89</a:t>
            </a:r>
          </a:p>
        </p:txBody>
      </p:sp>
      <p:sp>
        <p:nvSpPr>
          <p:cNvPr id="53266" name="Rectangle 18"/>
          <p:cNvSpPr>
            <a:spLocks noGrp="1" noChangeArrowheads="1"/>
          </p:cNvSpPr>
          <p:nvPr>
            <p:ph type="title"/>
          </p:nvPr>
        </p:nvSpPr>
        <p:spPr>
          <a:noFill/>
        </p:spPr>
        <p:txBody>
          <a:bodyPr/>
          <a:lstStyle/>
          <a:p>
            <a:pPr eaLnBrk="1" hangingPunct="1"/>
            <a:r>
              <a:rPr lang="en-US" altLang="en-US" smtClean="0"/>
              <a:t>Example</a:t>
            </a:r>
          </a:p>
        </p:txBody>
      </p:sp>
      <p:sp>
        <p:nvSpPr>
          <p:cNvPr id="53267" name="Rectangle 19"/>
          <p:cNvSpPr>
            <a:spLocks noChangeArrowheads="1"/>
          </p:cNvSpPr>
          <p:nvPr/>
        </p:nvSpPr>
        <p:spPr bwMode="auto">
          <a:xfrm>
            <a:off x="533400" y="1524000"/>
            <a:ext cx="4267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457200" indent="-457200"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buSzPct val="105000"/>
              <a:buFont typeface="Wingdings" pitchFamily="2" charset="2"/>
              <a:buChar char="§"/>
            </a:pPr>
            <a:r>
              <a:rPr lang="en-US" altLang="en-US" sz="2000">
                <a:solidFill>
                  <a:schemeClr val="hlink"/>
                </a:solidFill>
              </a:rPr>
              <a:t>H</a:t>
            </a:r>
            <a:r>
              <a:rPr lang="en-US" altLang="en-US" sz="2000" baseline="-25000">
                <a:solidFill>
                  <a:schemeClr val="hlink"/>
                </a:solidFill>
              </a:rPr>
              <a:t>0</a:t>
            </a:r>
            <a:r>
              <a:rPr lang="en-US" altLang="en-US" sz="2000">
                <a:solidFill>
                  <a:schemeClr val="hlink"/>
                </a:solidFill>
              </a:rPr>
              <a:t>: </a:t>
            </a:r>
            <a:r>
              <a:rPr lang="el-GR" altLang="en-US" sz="2000">
                <a:solidFill>
                  <a:schemeClr val="hlink"/>
                </a:solidFill>
                <a:cs typeface="Arial" charset="0"/>
              </a:rPr>
              <a:t>µ</a:t>
            </a:r>
            <a:r>
              <a:rPr lang="en-US" altLang="en-US" sz="2000" baseline="-25000">
                <a:solidFill>
                  <a:schemeClr val="hlink"/>
                </a:solidFill>
              </a:rPr>
              <a:t>1</a:t>
            </a:r>
            <a:r>
              <a:rPr lang="en-US" altLang="en-US" sz="2000">
                <a:solidFill>
                  <a:schemeClr val="hlink"/>
                </a:solidFill>
              </a:rPr>
              <a:t> = </a:t>
            </a:r>
            <a:r>
              <a:rPr lang="el-GR" altLang="en-US" sz="2000">
                <a:solidFill>
                  <a:schemeClr val="hlink"/>
                </a:solidFill>
                <a:cs typeface="Arial" charset="0"/>
              </a:rPr>
              <a:t>µ</a:t>
            </a:r>
            <a:r>
              <a:rPr lang="en-US" altLang="en-US" sz="2000" baseline="-25000">
                <a:solidFill>
                  <a:schemeClr val="hlink"/>
                </a:solidFill>
              </a:rPr>
              <a:t>2 </a:t>
            </a:r>
            <a:r>
              <a:rPr lang="en-US" altLang="en-US" sz="2000">
                <a:solidFill>
                  <a:schemeClr val="hlink"/>
                </a:solidFill>
              </a:rPr>
              <a:t>= </a:t>
            </a:r>
            <a:r>
              <a:rPr lang="el-GR" altLang="en-US" sz="2000">
                <a:solidFill>
                  <a:schemeClr val="hlink"/>
                </a:solidFill>
                <a:cs typeface="Arial" charset="0"/>
              </a:rPr>
              <a:t>µ</a:t>
            </a:r>
            <a:r>
              <a:rPr lang="en-US" altLang="en-US" sz="2000" baseline="-25000">
                <a:solidFill>
                  <a:schemeClr val="hlink"/>
                </a:solidFill>
              </a:rPr>
              <a:t>3</a:t>
            </a:r>
            <a:endParaRPr lang="en-US" altLang="en-US" sz="2000">
              <a:solidFill>
                <a:schemeClr val="hlink"/>
              </a:solidFill>
            </a:endParaRPr>
          </a:p>
          <a:p>
            <a:pPr>
              <a:buSzPct val="105000"/>
              <a:buFont typeface="Wingdings" pitchFamily="2" charset="2"/>
              <a:buChar char="§"/>
            </a:pPr>
            <a:r>
              <a:rPr lang="en-US" altLang="en-US" sz="2000">
                <a:solidFill>
                  <a:schemeClr val="hlink"/>
                </a:solidFill>
              </a:rPr>
              <a:t>H</a:t>
            </a:r>
            <a:r>
              <a:rPr lang="en-US" altLang="en-US" sz="2000" baseline="-25000">
                <a:solidFill>
                  <a:schemeClr val="hlink"/>
                </a:solidFill>
              </a:rPr>
              <a:t>1</a:t>
            </a:r>
            <a:r>
              <a:rPr lang="en-US" altLang="en-US" sz="2000">
                <a:solidFill>
                  <a:schemeClr val="hlink"/>
                </a:solidFill>
              </a:rPr>
              <a:t>: </a:t>
            </a:r>
            <a:r>
              <a:rPr lang="el-GR" altLang="en-US" sz="2000">
                <a:solidFill>
                  <a:schemeClr val="hlink"/>
                </a:solidFill>
                <a:cs typeface="Arial" charset="0"/>
              </a:rPr>
              <a:t>µ</a:t>
            </a:r>
            <a:r>
              <a:rPr lang="en-US" altLang="en-US" sz="2000" baseline="-25000">
                <a:solidFill>
                  <a:schemeClr val="hlink"/>
                </a:solidFill>
                <a:cs typeface="Arial" charset="0"/>
              </a:rPr>
              <a:t>j</a:t>
            </a:r>
            <a:r>
              <a:rPr lang="en-US" altLang="en-US" sz="2000">
                <a:solidFill>
                  <a:schemeClr val="hlink"/>
                </a:solidFill>
              </a:rPr>
              <a:t> not all equal</a:t>
            </a:r>
            <a:r>
              <a:rPr lang="en-US" altLang="en-US" sz="2000">
                <a:latin typeface="Symbol" pitchFamily="18" charset="2"/>
              </a:rPr>
              <a:t> </a:t>
            </a:r>
          </a:p>
          <a:p>
            <a:pPr>
              <a:buSzPct val="105000"/>
              <a:buFont typeface="Wingdings" pitchFamily="2" charset="2"/>
              <a:buChar char="§"/>
            </a:pPr>
            <a:r>
              <a:rPr lang="en-US" altLang="en-US" sz="2000">
                <a:latin typeface="Symbol" pitchFamily="18" charset="2"/>
              </a:rPr>
              <a:t></a:t>
            </a:r>
            <a:r>
              <a:rPr lang="en-US" altLang="en-US" sz="2000"/>
              <a:t> </a:t>
            </a:r>
            <a:r>
              <a:rPr lang="en-US" altLang="en-US" sz="2000">
                <a:latin typeface="Symbol" pitchFamily="18" charset="2"/>
              </a:rPr>
              <a:t></a:t>
            </a:r>
            <a:r>
              <a:rPr lang="en-US" altLang="en-US" sz="2000"/>
              <a:t> 0.05</a:t>
            </a:r>
          </a:p>
          <a:p>
            <a:pPr eaLnBrk="1" hangingPunct="1">
              <a:buSzPct val="105000"/>
              <a:buFont typeface="Wingdings" pitchFamily="2" charset="2"/>
              <a:buChar char="§"/>
            </a:pPr>
            <a:r>
              <a:rPr lang="en-US" altLang="en-US" sz="2000"/>
              <a:t>df</a:t>
            </a:r>
            <a:r>
              <a:rPr lang="en-US" altLang="en-US" sz="2000" baseline="-25000"/>
              <a:t>1</a:t>
            </a:r>
            <a:r>
              <a:rPr lang="en-US" altLang="en-US" sz="2000"/>
              <a:t>= 2, df</a:t>
            </a:r>
            <a:r>
              <a:rPr lang="en-US" altLang="en-US" sz="2000" baseline="-25000"/>
              <a:t>2</a:t>
            </a:r>
            <a:r>
              <a:rPr lang="en-US" altLang="en-US" sz="2000"/>
              <a:t> = 12 </a:t>
            </a:r>
          </a:p>
          <a:p>
            <a:pPr eaLnBrk="1" hangingPunct="1">
              <a:buSzPct val="105000"/>
              <a:buFont typeface="Wingdings" pitchFamily="2" charset="2"/>
              <a:buChar char="§"/>
            </a:pPr>
            <a:r>
              <a:rPr lang="en-US" altLang="en-US" sz="2000"/>
              <a:t>Table 9: Critical Value=2.052</a:t>
            </a:r>
            <a:endParaRPr lang="en-US" altLang="en-US" sz="2000" b="1"/>
          </a:p>
          <a:p>
            <a:pPr eaLnBrk="1" hangingPunct="1"/>
            <a:endParaRPr lang="en-US" altLang="en-US" sz="2000" b="1"/>
          </a:p>
        </p:txBody>
      </p:sp>
      <p:graphicFrame>
        <p:nvGraphicFramePr>
          <p:cNvPr id="53268" name="Object 21"/>
          <p:cNvGraphicFramePr>
            <a:graphicFrameLocks noChangeAspect="1"/>
          </p:cNvGraphicFramePr>
          <p:nvPr/>
        </p:nvGraphicFramePr>
        <p:xfrm>
          <a:off x="4776788" y="2106613"/>
          <a:ext cx="3933825" cy="842962"/>
        </p:xfrm>
        <a:graphic>
          <a:graphicData uri="http://schemas.openxmlformats.org/presentationml/2006/ole">
            <mc:AlternateContent xmlns:mc="http://schemas.openxmlformats.org/markup-compatibility/2006">
              <mc:Choice xmlns:v="urn:schemas-microsoft-com:vml" Requires="v">
                <p:oleObj spid="_x0000_s53270" name="Equation" r:id="rId4" imgW="1930400" imgH="419100" progId="Equation.DSMT4">
                  <p:embed/>
                </p:oleObj>
              </mc:Choice>
              <mc:Fallback>
                <p:oleObj name="Equation" r:id="rId4" imgW="1930400" imgH="419100" progId="Equation.DSMT4">
                  <p:embed/>
                  <p:pic>
                    <p:nvPicPr>
                      <p:cNvPr id="0"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788" y="2106613"/>
                        <a:ext cx="3933825" cy="842962"/>
                      </a:xfrm>
                      <a:prstGeom prst="rect">
                        <a:avLst/>
                      </a:prstGeom>
                      <a:solidFill>
                        <a:srgbClr val="C7DA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4648200" y="1600200"/>
            <a:ext cx="3810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457200" indent="-457200"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buSzTx/>
              <a:buFont typeface="Wingdings" pitchFamily="2" charset="2"/>
              <a:buChar char="§"/>
            </a:pPr>
            <a:r>
              <a:rPr lang="en-US" altLang="en-US" sz="2400" b="1">
                <a:solidFill>
                  <a:schemeClr val="folHlink"/>
                </a:solidFill>
              </a:rPr>
              <a:t>Test Statistic: </a:t>
            </a:r>
            <a:endParaRPr lang="en-US" altLang="en-US" sz="2400">
              <a:solidFill>
                <a:schemeClr val="folHlink"/>
              </a:solidFill>
            </a:endParaRPr>
          </a:p>
          <a:p>
            <a:pPr>
              <a:buSzTx/>
              <a:buFont typeface="Wingdings" pitchFamily="2" charset="2"/>
              <a:buChar char="§"/>
            </a:pPr>
            <a:endParaRPr lang="en-US" altLang="en-US" sz="2400">
              <a:solidFill>
                <a:schemeClr val="folHlink"/>
              </a:solidFill>
            </a:endParaRPr>
          </a:p>
          <a:p>
            <a:pPr>
              <a:buSzTx/>
              <a:buFont typeface="Wingdings" pitchFamily="2" charset="2"/>
              <a:buChar char="§"/>
            </a:pPr>
            <a:endParaRPr lang="en-US" altLang="en-US" sz="2400">
              <a:solidFill>
                <a:schemeClr val="folHlink"/>
              </a:solidFill>
            </a:endParaRPr>
          </a:p>
          <a:p>
            <a:pPr>
              <a:buSzTx/>
              <a:buFont typeface="Wingdings" pitchFamily="2" charset="2"/>
              <a:buChar char="§"/>
            </a:pPr>
            <a:endParaRPr lang="en-US" altLang="en-US" sz="2400">
              <a:solidFill>
                <a:schemeClr val="folHlink"/>
              </a:solidFill>
            </a:endParaRPr>
          </a:p>
          <a:p>
            <a:pPr>
              <a:buSzTx/>
              <a:buFont typeface="Wingdings" pitchFamily="2" charset="2"/>
              <a:buChar char="§"/>
            </a:pPr>
            <a:r>
              <a:rPr lang="en-US" altLang="en-US" sz="2400" b="1">
                <a:solidFill>
                  <a:schemeClr val="folHlink"/>
                </a:solidFill>
              </a:rPr>
              <a:t>Decision:</a:t>
            </a:r>
            <a:endParaRPr lang="en-US" altLang="en-US" sz="2400">
              <a:solidFill>
                <a:schemeClr val="folHlink"/>
              </a:solidFill>
            </a:endParaRPr>
          </a:p>
          <a:p>
            <a:pPr>
              <a:buSzTx/>
              <a:buFont typeface="Wingdings" pitchFamily="2" charset="2"/>
              <a:buChar char="§"/>
            </a:pPr>
            <a:endParaRPr lang="en-US" altLang="en-US" sz="2400">
              <a:solidFill>
                <a:schemeClr val="folHlink"/>
              </a:solidFill>
            </a:endParaRPr>
          </a:p>
          <a:p>
            <a:pPr>
              <a:buSzTx/>
              <a:buFont typeface="Wingdings" pitchFamily="2" charset="2"/>
              <a:buChar char="§"/>
            </a:pPr>
            <a:r>
              <a:rPr lang="en-US" altLang="en-US" sz="2400" b="1">
                <a:solidFill>
                  <a:schemeClr val="folHlink"/>
                </a:solidFill>
              </a:rPr>
              <a:t>Conclusion:</a:t>
            </a:r>
            <a:endParaRPr lang="en-US" altLang="en-US" sz="2400">
              <a:solidFill>
                <a:schemeClr val="folHlink"/>
              </a:solidFill>
            </a:endParaRPr>
          </a:p>
          <a:p>
            <a:pPr latinLnBrk="1">
              <a:buSzTx/>
              <a:buFont typeface="Wingdings" pitchFamily="2" charset="2"/>
              <a:buChar char="§"/>
            </a:pPr>
            <a:endParaRPr lang="en-US" altLang="en-US" sz="2400">
              <a:solidFill>
                <a:schemeClr val="folHlink"/>
              </a:solidFill>
            </a:endParaRPr>
          </a:p>
        </p:txBody>
      </p:sp>
      <p:sp>
        <p:nvSpPr>
          <p:cNvPr id="54275" name="Freeform 3"/>
          <p:cNvSpPr>
            <a:spLocks/>
          </p:cNvSpPr>
          <p:nvPr/>
        </p:nvSpPr>
        <p:spPr bwMode="auto">
          <a:xfrm>
            <a:off x="2051050" y="5486400"/>
            <a:ext cx="1555750" cy="223838"/>
          </a:xfrm>
          <a:custGeom>
            <a:avLst/>
            <a:gdLst>
              <a:gd name="T0" fmla="*/ 2147483647 w 980"/>
              <a:gd name="T1" fmla="*/ 2147483647 h 154"/>
              <a:gd name="T2" fmla="*/ 0 w 980"/>
              <a:gd name="T3" fmla="*/ 0 h 154"/>
              <a:gd name="T4" fmla="*/ 2147483647 w 980"/>
              <a:gd name="T5" fmla="*/ 2147483647 h 154"/>
              <a:gd name="T6" fmla="*/ 2147483647 w 980"/>
              <a:gd name="T7" fmla="*/ 2147483647 h 154"/>
              <a:gd name="T8" fmla="*/ 2147483647 w 980"/>
              <a:gd name="T9" fmla="*/ 2147483647 h 154"/>
              <a:gd name="T10" fmla="*/ 2147483647 w 980"/>
              <a:gd name="T11" fmla="*/ 2147483647 h 154"/>
              <a:gd name="T12" fmla="*/ 2147483647 w 980"/>
              <a:gd name="T13" fmla="*/ 2147483647 h 154"/>
              <a:gd name="T14" fmla="*/ 2147483647 w 980"/>
              <a:gd name="T15" fmla="*/ 2147483647 h 154"/>
              <a:gd name="T16" fmla="*/ 2147483647 w 980"/>
              <a:gd name="T17" fmla="*/ 2147483647 h 154"/>
              <a:gd name="T18" fmla="*/ 2147483647 w 980"/>
              <a:gd name="T19" fmla="*/ 2147483647 h 1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80"/>
              <a:gd name="T31" fmla="*/ 0 h 154"/>
              <a:gd name="T32" fmla="*/ 980 w 980"/>
              <a:gd name="T33" fmla="*/ 154 h 1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80" h="154">
                <a:moveTo>
                  <a:pt x="4" y="154"/>
                </a:moveTo>
                <a:lnTo>
                  <a:pt x="0" y="0"/>
                </a:lnTo>
                <a:lnTo>
                  <a:pt x="83" y="39"/>
                </a:lnTo>
                <a:lnTo>
                  <a:pt x="154" y="61"/>
                </a:lnTo>
                <a:lnTo>
                  <a:pt x="209" y="76"/>
                </a:lnTo>
                <a:lnTo>
                  <a:pt x="283" y="91"/>
                </a:lnTo>
                <a:lnTo>
                  <a:pt x="428" y="111"/>
                </a:lnTo>
                <a:lnTo>
                  <a:pt x="592" y="126"/>
                </a:lnTo>
                <a:lnTo>
                  <a:pt x="979" y="141"/>
                </a:lnTo>
                <a:lnTo>
                  <a:pt x="980" y="154"/>
                </a:lnTo>
              </a:path>
            </a:pathLst>
          </a:custGeom>
          <a:solidFill>
            <a:schemeClr val="accent2"/>
          </a:solidFill>
          <a:ln>
            <a:noFill/>
          </a:ln>
          <a:extLst>
            <a:ext uri="{91240B29-F687-4F45-9708-019B960494DF}">
              <a14:hiddenLine xmlns:a14="http://schemas.microsoft.com/office/drawing/2010/main" w="9525" cap="flat" cmpd="sng">
                <a:solidFill>
                  <a:srgbClr val="000000"/>
                </a:solidFill>
                <a:prstDash val="solid"/>
                <a:miter lim="800000"/>
                <a:headEnd type="none" w="med" len="med"/>
                <a:tailEnd type="none" w="med" len="med"/>
              </a14:hiddenLine>
            </a:ext>
          </a:extLst>
        </p:spPr>
        <p:txBody>
          <a:bodyPr wrap="none"/>
          <a:lstStyle/>
          <a:p>
            <a:endParaRPr lang="en-US"/>
          </a:p>
        </p:txBody>
      </p:sp>
      <p:sp>
        <p:nvSpPr>
          <p:cNvPr id="54276" name="Freeform 4"/>
          <p:cNvSpPr>
            <a:spLocks/>
          </p:cNvSpPr>
          <p:nvPr/>
        </p:nvSpPr>
        <p:spPr bwMode="auto">
          <a:xfrm>
            <a:off x="373063" y="4100513"/>
            <a:ext cx="3513137" cy="1614487"/>
          </a:xfrm>
          <a:custGeom>
            <a:avLst/>
            <a:gdLst>
              <a:gd name="T0" fmla="*/ 0 w 3388"/>
              <a:gd name="T1" fmla="*/ 0 h 1023"/>
              <a:gd name="T2" fmla="*/ 0 w 3388"/>
              <a:gd name="T3" fmla="*/ 2147483647 h 1023"/>
              <a:gd name="T4" fmla="*/ 2147483647 w 3388"/>
              <a:gd name="T5" fmla="*/ 2147483647 h 1023"/>
              <a:gd name="T6" fmla="*/ 0 60000 65536"/>
              <a:gd name="T7" fmla="*/ 0 60000 65536"/>
              <a:gd name="T8" fmla="*/ 0 60000 65536"/>
              <a:gd name="T9" fmla="*/ 0 w 3388"/>
              <a:gd name="T10" fmla="*/ 0 h 1023"/>
              <a:gd name="T11" fmla="*/ 3388 w 3388"/>
              <a:gd name="T12" fmla="*/ 1023 h 1023"/>
            </a:gdLst>
            <a:ahLst/>
            <a:cxnLst>
              <a:cxn ang="T6">
                <a:pos x="T0" y="T1"/>
              </a:cxn>
              <a:cxn ang="T7">
                <a:pos x="T2" y="T3"/>
              </a:cxn>
              <a:cxn ang="T8">
                <a:pos x="T4" y="T5"/>
              </a:cxn>
            </a:cxnLst>
            <a:rect l="T9" t="T10" r="T11" b="T12"/>
            <a:pathLst>
              <a:path w="3388" h="1023">
                <a:moveTo>
                  <a:pt x="0" y="0"/>
                </a:moveTo>
                <a:lnTo>
                  <a:pt x="0" y="1022"/>
                </a:lnTo>
                <a:lnTo>
                  <a:pt x="3387" y="1022"/>
                </a:lnTo>
              </a:path>
            </a:pathLst>
          </a:custGeom>
          <a:noFill/>
          <a:ln w="25400" cap="rnd" cmpd="sng">
            <a:solidFill>
              <a:schemeClr val="tx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4277" name="Rectangle 5"/>
          <p:cNvSpPr>
            <a:spLocks noChangeArrowheads="1"/>
          </p:cNvSpPr>
          <p:nvPr/>
        </p:nvSpPr>
        <p:spPr bwMode="auto">
          <a:xfrm>
            <a:off x="152400" y="5486400"/>
            <a:ext cx="4572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400"/>
              <a:t>0</a:t>
            </a:r>
            <a:r>
              <a:rPr lang="en-US" altLang="en-US" sz="3600" b="1"/>
              <a:t> </a:t>
            </a:r>
          </a:p>
        </p:txBody>
      </p:sp>
      <p:sp>
        <p:nvSpPr>
          <p:cNvPr id="54278" name="Line 6"/>
          <p:cNvSpPr>
            <a:spLocks noChangeShapeType="1"/>
          </p:cNvSpPr>
          <p:nvPr/>
        </p:nvSpPr>
        <p:spPr bwMode="auto">
          <a:xfrm>
            <a:off x="515938" y="4419600"/>
            <a:ext cx="3175" cy="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4279" name="Freeform 7"/>
          <p:cNvSpPr>
            <a:spLocks/>
          </p:cNvSpPr>
          <p:nvPr/>
        </p:nvSpPr>
        <p:spPr bwMode="auto">
          <a:xfrm>
            <a:off x="381000" y="4343400"/>
            <a:ext cx="3429000" cy="1392238"/>
          </a:xfrm>
          <a:custGeom>
            <a:avLst/>
            <a:gdLst>
              <a:gd name="T0" fmla="*/ 0 w 3492"/>
              <a:gd name="T1" fmla="*/ 2147483647 h 1021"/>
              <a:gd name="T2" fmla="*/ 2147483647 w 3492"/>
              <a:gd name="T3" fmla="*/ 2147483647 h 1021"/>
              <a:gd name="T4" fmla="*/ 2147483647 w 3492"/>
              <a:gd name="T5" fmla="*/ 2147483647 h 1021"/>
              <a:gd name="T6" fmla="*/ 2147483647 w 3492"/>
              <a:gd name="T7" fmla="*/ 2147483647 h 1021"/>
              <a:gd name="T8" fmla="*/ 2147483647 w 3492"/>
              <a:gd name="T9" fmla="*/ 2147483647 h 1021"/>
              <a:gd name="T10" fmla="*/ 0 60000 65536"/>
              <a:gd name="T11" fmla="*/ 0 60000 65536"/>
              <a:gd name="T12" fmla="*/ 0 60000 65536"/>
              <a:gd name="T13" fmla="*/ 0 60000 65536"/>
              <a:gd name="T14" fmla="*/ 0 60000 65536"/>
              <a:gd name="T15" fmla="*/ 0 w 3492"/>
              <a:gd name="T16" fmla="*/ 0 h 1021"/>
              <a:gd name="T17" fmla="*/ 3492 w 3492"/>
              <a:gd name="T18" fmla="*/ 1021 h 1021"/>
            </a:gdLst>
            <a:ahLst/>
            <a:cxnLst>
              <a:cxn ang="T10">
                <a:pos x="T0" y="T1"/>
              </a:cxn>
              <a:cxn ang="T11">
                <a:pos x="T2" y="T3"/>
              </a:cxn>
              <a:cxn ang="T12">
                <a:pos x="T4" y="T5"/>
              </a:cxn>
              <a:cxn ang="T13">
                <a:pos x="T6" y="T7"/>
              </a:cxn>
              <a:cxn ang="T14">
                <a:pos x="T8" y="T9"/>
              </a:cxn>
            </a:cxnLst>
            <a:rect l="T15" t="T16" r="T17" b="T18"/>
            <a:pathLst>
              <a:path w="3492" h="1021">
                <a:moveTo>
                  <a:pt x="0" y="1011"/>
                </a:moveTo>
                <a:cubicBezTo>
                  <a:pt x="27" y="982"/>
                  <a:pt x="43" y="1005"/>
                  <a:pt x="162" y="837"/>
                </a:cubicBezTo>
                <a:cubicBezTo>
                  <a:pt x="281" y="669"/>
                  <a:pt x="453" y="0"/>
                  <a:pt x="714" y="3"/>
                </a:cubicBezTo>
                <a:cubicBezTo>
                  <a:pt x="975" y="6"/>
                  <a:pt x="1265" y="689"/>
                  <a:pt x="1728" y="855"/>
                </a:cubicBezTo>
                <a:cubicBezTo>
                  <a:pt x="2191" y="1021"/>
                  <a:pt x="3125" y="969"/>
                  <a:pt x="3492" y="999"/>
                </a:cubicBezTo>
              </a:path>
            </a:pathLst>
          </a:custGeom>
          <a:noFill/>
          <a:ln w="38100" cap="flat" cmpd="sng">
            <a:solidFill>
              <a:schemeClr val="folHlink"/>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54280" name="Line 8"/>
          <p:cNvSpPr>
            <a:spLocks noChangeShapeType="1"/>
          </p:cNvSpPr>
          <p:nvPr/>
        </p:nvSpPr>
        <p:spPr bwMode="auto">
          <a:xfrm>
            <a:off x="2057400" y="5486400"/>
            <a:ext cx="1588" cy="228600"/>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4281" name="Line 9"/>
          <p:cNvSpPr>
            <a:spLocks noChangeShapeType="1"/>
          </p:cNvSpPr>
          <p:nvPr/>
        </p:nvSpPr>
        <p:spPr bwMode="auto">
          <a:xfrm flipH="1">
            <a:off x="2362200" y="5257800"/>
            <a:ext cx="228600" cy="3048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4282" name="Text Box 10"/>
          <p:cNvSpPr txBox="1">
            <a:spLocks noChangeArrowheads="1"/>
          </p:cNvSpPr>
          <p:nvPr/>
        </p:nvSpPr>
        <p:spPr bwMode="auto">
          <a:xfrm>
            <a:off x="2286000" y="4953000"/>
            <a:ext cx="106680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50000"/>
              </a:spcBef>
              <a:buClrTx/>
              <a:buSzTx/>
              <a:buFontTx/>
              <a:buNone/>
            </a:pPr>
            <a:r>
              <a:rPr lang="en-US" altLang="en-US" sz="2000">
                <a:sym typeface="Symbol" pitchFamily="18" charset="2"/>
              </a:rPr>
              <a:t> = .05</a:t>
            </a:r>
            <a:endParaRPr lang="en-US" altLang="en-US" sz="2000" baseline="-25000">
              <a:sym typeface="Symbol" pitchFamily="18" charset="2"/>
            </a:endParaRPr>
          </a:p>
        </p:txBody>
      </p:sp>
      <p:sp>
        <p:nvSpPr>
          <p:cNvPr id="54283" name="Rectangle 11"/>
          <p:cNvSpPr>
            <a:spLocks noChangeArrowheads="1"/>
          </p:cNvSpPr>
          <p:nvPr/>
        </p:nvSpPr>
        <p:spPr bwMode="auto">
          <a:xfrm>
            <a:off x="1600200" y="6096000"/>
            <a:ext cx="152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000" b="1">
                <a:solidFill>
                  <a:schemeClr val="hlink"/>
                </a:solidFill>
              </a:rPr>
              <a:t>F</a:t>
            </a:r>
            <a:r>
              <a:rPr lang="en-US" altLang="en-US" sz="2000" b="1" baseline="-25000">
                <a:solidFill>
                  <a:schemeClr val="hlink"/>
                </a:solidFill>
                <a:sym typeface="Symbol" pitchFamily="18" charset="2"/>
              </a:rPr>
              <a:t>U </a:t>
            </a:r>
            <a:r>
              <a:rPr lang="en-US" altLang="en-US" sz="2000" b="1">
                <a:solidFill>
                  <a:schemeClr val="hlink"/>
                </a:solidFill>
              </a:rPr>
              <a:t>= 3.89</a:t>
            </a:r>
          </a:p>
        </p:txBody>
      </p:sp>
      <p:sp>
        <p:nvSpPr>
          <p:cNvPr id="54284" name="Line 12"/>
          <p:cNvSpPr>
            <a:spLocks noChangeShapeType="1"/>
          </p:cNvSpPr>
          <p:nvPr/>
        </p:nvSpPr>
        <p:spPr bwMode="auto">
          <a:xfrm flipV="1">
            <a:off x="2057400" y="5715000"/>
            <a:ext cx="0" cy="457200"/>
          </a:xfrm>
          <a:prstGeom prst="line">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4285" name="Line 13"/>
          <p:cNvSpPr>
            <a:spLocks noChangeShapeType="1"/>
          </p:cNvSpPr>
          <p:nvPr/>
        </p:nvSpPr>
        <p:spPr bwMode="auto">
          <a:xfrm flipH="1">
            <a:off x="457200" y="5943600"/>
            <a:ext cx="1600200" cy="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4286" name="Line 14"/>
          <p:cNvSpPr>
            <a:spLocks noChangeShapeType="1"/>
          </p:cNvSpPr>
          <p:nvPr/>
        </p:nvSpPr>
        <p:spPr bwMode="auto">
          <a:xfrm flipH="1">
            <a:off x="2057400" y="5943600"/>
            <a:ext cx="1524000" cy="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4287" name="Rectangle 15"/>
          <p:cNvSpPr>
            <a:spLocks noChangeArrowheads="1"/>
          </p:cNvSpPr>
          <p:nvPr/>
        </p:nvSpPr>
        <p:spPr bwMode="auto">
          <a:xfrm>
            <a:off x="2362200" y="5867400"/>
            <a:ext cx="9906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1400"/>
              <a:t>Reject H</a:t>
            </a:r>
            <a:r>
              <a:rPr lang="en-US" altLang="en-US" sz="1400" baseline="-25000"/>
              <a:t>0</a:t>
            </a:r>
          </a:p>
        </p:txBody>
      </p:sp>
      <p:sp>
        <p:nvSpPr>
          <p:cNvPr id="54288" name="Rectangle 16"/>
          <p:cNvSpPr>
            <a:spLocks noChangeArrowheads="1"/>
          </p:cNvSpPr>
          <p:nvPr/>
        </p:nvSpPr>
        <p:spPr bwMode="auto">
          <a:xfrm>
            <a:off x="762000" y="5867400"/>
            <a:ext cx="9144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1400"/>
              <a:t>Do not </a:t>
            </a:r>
          </a:p>
          <a:p>
            <a:pPr>
              <a:lnSpc>
                <a:spcPct val="20000"/>
              </a:lnSpc>
              <a:spcBef>
                <a:spcPct val="50000"/>
              </a:spcBef>
              <a:buClrTx/>
              <a:buSzTx/>
              <a:buFontTx/>
              <a:buNone/>
            </a:pPr>
            <a:r>
              <a:rPr lang="en-US" altLang="en-US" sz="1400"/>
              <a:t>reject H</a:t>
            </a:r>
            <a:r>
              <a:rPr lang="en-US" altLang="en-US" sz="1400" baseline="-25000"/>
              <a:t>0</a:t>
            </a:r>
          </a:p>
        </p:txBody>
      </p:sp>
      <p:sp>
        <p:nvSpPr>
          <p:cNvPr id="54289" name="Rectangle 17"/>
          <p:cNvSpPr>
            <a:spLocks noChangeArrowheads="1"/>
          </p:cNvSpPr>
          <p:nvPr/>
        </p:nvSpPr>
        <p:spPr bwMode="auto">
          <a:xfrm>
            <a:off x="1524000" y="3733800"/>
            <a:ext cx="13716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000" b="1">
                <a:solidFill>
                  <a:schemeClr val="hlink"/>
                </a:solidFill>
              </a:rPr>
              <a:t>Critical Value:  </a:t>
            </a:r>
          </a:p>
          <a:p>
            <a:pPr>
              <a:spcBef>
                <a:spcPct val="50000"/>
              </a:spcBef>
              <a:buClrTx/>
              <a:buSzTx/>
              <a:buFontTx/>
              <a:buNone/>
            </a:pPr>
            <a:r>
              <a:rPr lang="en-US" altLang="en-US" sz="2000" b="1">
                <a:solidFill>
                  <a:schemeClr val="hlink"/>
                </a:solidFill>
              </a:rPr>
              <a:t>F</a:t>
            </a:r>
            <a:r>
              <a:rPr lang="en-US" altLang="en-US" sz="2000" b="1" baseline="-25000">
                <a:solidFill>
                  <a:schemeClr val="hlink"/>
                </a:solidFill>
                <a:sym typeface="Symbol" pitchFamily="18" charset="2"/>
              </a:rPr>
              <a:t>U </a:t>
            </a:r>
            <a:r>
              <a:rPr lang="en-US" altLang="en-US" sz="2000" b="1">
                <a:solidFill>
                  <a:schemeClr val="hlink"/>
                </a:solidFill>
              </a:rPr>
              <a:t>= 3.89</a:t>
            </a:r>
          </a:p>
        </p:txBody>
      </p:sp>
      <p:sp>
        <p:nvSpPr>
          <p:cNvPr id="54290" name="Rectangle 18"/>
          <p:cNvSpPr>
            <a:spLocks noGrp="1" noChangeArrowheads="1"/>
          </p:cNvSpPr>
          <p:nvPr>
            <p:ph type="title"/>
          </p:nvPr>
        </p:nvSpPr>
        <p:spPr>
          <a:noFill/>
        </p:spPr>
        <p:txBody>
          <a:bodyPr/>
          <a:lstStyle/>
          <a:p>
            <a:pPr eaLnBrk="1" hangingPunct="1"/>
            <a:r>
              <a:rPr lang="en-US" altLang="en-US" smtClean="0"/>
              <a:t>Example</a:t>
            </a:r>
          </a:p>
        </p:txBody>
      </p:sp>
      <p:sp>
        <p:nvSpPr>
          <p:cNvPr id="54291" name="Rectangle 19"/>
          <p:cNvSpPr>
            <a:spLocks noChangeArrowheads="1"/>
          </p:cNvSpPr>
          <p:nvPr/>
        </p:nvSpPr>
        <p:spPr bwMode="auto">
          <a:xfrm>
            <a:off x="533400" y="1524000"/>
            <a:ext cx="4267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457200" indent="-457200"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buSzPct val="105000"/>
              <a:buFont typeface="Wingdings" pitchFamily="2" charset="2"/>
              <a:buChar char="§"/>
            </a:pPr>
            <a:r>
              <a:rPr lang="en-US" altLang="en-US" sz="2000">
                <a:solidFill>
                  <a:schemeClr val="hlink"/>
                </a:solidFill>
              </a:rPr>
              <a:t>H</a:t>
            </a:r>
            <a:r>
              <a:rPr lang="en-US" altLang="en-US" sz="2000" baseline="-25000">
                <a:solidFill>
                  <a:schemeClr val="hlink"/>
                </a:solidFill>
              </a:rPr>
              <a:t>0</a:t>
            </a:r>
            <a:r>
              <a:rPr lang="en-US" altLang="en-US" sz="2000">
                <a:solidFill>
                  <a:schemeClr val="hlink"/>
                </a:solidFill>
              </a:rPr>
              <a:t>: </a:t>
            </a:r>
            <a:r>
              <a:rPr lang="el-GR" altLang="en-US" sz="2000">
                <a:solidFill>
                  <a:schemeClr val="hlink"/>
                </a:solidFill>
                <a:cs typeface="Arial" charset="0"/>
              </a:rPr>
              <a:t>µ</a:t>
            </a:r>
            <a:r>
              <a:rPr lang="en-US" altLang="en-US" sz="2000" baseline="-25000">
                <a:solidFill>
                  <a:schemeClr val="hlink"/>
                </a:solidFill>
              </a:rPr>
              <a:t>1</a:t>
            </a:r>
            <a:r>
              <a:rPr lang="en-US" altLang="en-US" sz="2000">
                <a:solidFill>
                  <a:schemeClr val="hlink"/>
                </a:solidFill>
              </a:rPr>
              <a:t> = </a:t>
            </a:r>
            <a:r>
              <a:rPr lang="el-GR" altLang="en-US" sz="2000">
                <a:solidFill>
                  <a:schemeClr val="hlink"/>
                </a:solidFill>
                <a:cs typeface="Arial" charset="0"/>
              </a:rPr>
              <a:t>µ</a:t>
            </a:r>
            <a:r>
              <a:rPr lang="en-US" altLang="en-US" sz="2000" baseline="-25000">
                <a:solidFill>
                  <a:schemeClr val="hlink"/>
                </a:solidFill>
              </a:rPr>
              <a:t>2 </a:t>
            </a:r>
            <a:r>
              <a:rPr lang="en-US" altLang="en-US" sz="2000">
                <a:solidFill>
                  <a:schemeClr val="hlink"/>
                </a:solidFill>
              </a:rPr>
              <a:t>= </a:t>
            </a:r>
            <a:r>
              <a:rPr lang="el-GR" altLang="en-US" sz="2000">
                <a:solidFill>
                  <a:schemeClr val="hlink"/>
                </a:solidFill>
                <a:cs typeface="Arial" charset="0"/>
              </a:rPr>
              <a:t>µ</a:t>
            </a:r>
            <a:r>
              <a:rPr lang="en-US" altLang="en-US" sz="2000" baseline="-25000">
                <a:solidFill>
                  <a:schemeClr val="hlink"/>
                </a:solidFill>
              </a:rPr>
              <a:t>3</a:t>
            </a:r>
            <a:endParaRPr lang="en-US" altLang="en-US" sz="2000">
              <a:solidFill>
                <a:schemeClr val="hlink"/>
              </a:solidFill>
            </a:endParaRPr>
          </a:p>
          <a:p>
            <a:pPr>
              <a:buSzPct val="105000"/>
              <a:buFont typeface="Wingdings" pitchFamily="2" charset="2"/>
              <a:buChar char="§"/>
            </a:pPr>
            <a:r>
              <a:rPr lang="en-US" altLang="en-US" sz="2000">
                <a:solidFill>
                  <a:schemeClr val="hlink"/>
                </a:solidFill>
              </a:rPr>
              <a:t>H</a:t>
            </a:r>
            <a:r>
              <a:rPr lang="en-US" altLang="en-US" sz="2000" baseline="-25000">
                <a:solidFill>
                  <a:schemeClr val="hlink"/>
                </a:solidFill>
              </a:rPr>
              <a:t>1</a:t>
            </a:r>
            <a:r>
              <a:rPr lang="en-US" altLang="en-US" sz="2000">
                <a:solidFill>
                  <a:schemeClr val="hlink"/>
                </a:solidFill>
              </a:rPr>
              <a:t>: </a:t>
            </a:r>
            <a:r>
              <a:rPr lang="el-GR" altLang="en-US" sz="2000">
                <a:solidFill>
                  <a:schemeClr val="hlink"/>
                </a:solidFill>
                <a:cs typeface="Arial" charset="0"/>
              </a:rPr>
              <a:t>µ</a:t>
            </a:r>
            <a:r>
              <a:rPr lang="en-US" altLang="en-US" sz="2000" baseline="-25000">
                <a:solidFill>
                  <a:schemeClr val="hlink"/>
                </a:solidFill>
                <a:cs typeface="Arial" charset="0"/>
              </a:rPr>
              <a:t>j</a:t>
            </a:r>
            <a:r>
              <a:rPr lang="en-US" altLang="en-US" sz="2000">
                <a:solidFill>
                  <a:schemeClr val="hlink"/>
                </a:solidFill>
              </a:rPr>
              <a:t> not all equal</a:t>
            </a:r>
            <a:r>
              <a:rPr lang="en-US" altLang="en-US" sz="2000">
                <a:latin typeface="Symbol" pitchFamily="18" charset="2"/>
              </a:rPr>
              <a:t> </a:t>
            </a:r>
          </a:p>
          <a:p>
            <a:pPr>
              <a:buSzPct val="105000"/>
              <a:buFont typeface="Wingdings" pitchFamily="2" charset="2"/>
              <a:buChar char="§"/>
            </a:pPr>
            <a:r>
              <a:rPr lang="en-US" altLang="en-US" sz="2000">
                <a:latin typeface="Symbol" pitchFamily="18" charset="2"/>
              </a:rPr>
              <a:t></a:t>
            </a:r>
            <a:r>
              <a:rPr lang="en-US" altLang="en-US" sz="2000"/>
              <a:t> </a:t>
            </a:r>
            <a:r>
              <a:rPr lang="en-US" altLang="en-US" sz="2000">
                <a:latin typeface="Symbol" pitchFamily="18" charset="2"/>
              </a:rPr>
              <a:t></a:t>
            </a:r>
            <a:r>
              <a:rPr lang="en-US" altLang="en-US" sz="2000"/>
              <a:t> 0.05</a:t>
            </a:r>
          </a:p>
          <a:p>
            <a:pPr eaLnBrk="1" hangingPunct="1">
              <a:buSzPct val="105000"/>
              <a:buFont typeface="Wingdings" pitchFamily="2" charset="2"/>
              <a:buChar char="§"/>
            </a:pPr>
            <a:r>
              <a:rPr lang="en-US" altLang="en-US" sz="2000"/>
              <a:t>df</a:t>
            </a:r>
            <a:r>
              <a:rPr lang="en-US" altLang="en-US" sz="2000" baseline="-25000"/>
              <a:t>1</a:t>
            </a:r>
            <a:r>
              <a:rPr lang="en-US" altLang="en-US" sz="2000"/>
              <a:t>= 2, df</a:t>
            </a:r>
            <a:r>
              <a:rPr lang="en-US" altLang="en-US" sz="2000" baseline="-25000"/>
              <a:t>2</a:t>
            </a:r>
            <a:r>
              <a:rPr lang="en-US" altLang="en-US" sz="2000"/>
              <a:t> = 12 </a:t>
            </a:r>
          </a:p>
          <a:p>
            <a:pPr eaLnBrk="1" hangingPunct="1">
              <a:buSzPct val="105000"/>
              <a:buFont typeface="Wingdings" pitchFamily="2" charset="2"/>
              <a:buChar char="§"/>
            </a:pPr>
            <a:r>
              <a:rPr lang="en-US" altLang="en-US" sz="2000"/>
              <a:t>Table 9: Critical Value=2.052</a:t>
            </a:r>
            <a:endParaRPr lang="en-US" altLang="en-US" sz="2000" b="1"/>
          </a:p>
          <a:p>
            <a:pPr eaLnBrk="1" hangingPunct="1"/>
            <a:endParaRPr lang="en-US" altLang="en-US" sz="2000" b="1"/>
          </a:p>
        </p:txBody>
      </p:sp>
      <p:sp>
        <p:nvSpPr>
          <p:cNvPr id="54292" name="Line 21"/>
          <p:cNvSpPr>
            <a:spLocks noChangeShapeType="1"/>
          </p:cNvSpPr>
          <p:nvPr/>
        </p:nvSpPr>
        <p:spPr bwMode="auto">
          <a:xfrm>
            <a:off x="3810000" y="2895600"/>
            <a:ext cx="0" cy="2743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293" name="Line 22"/>
          <p:cNvSpPr>
            <a:spLocks noChangeShapeType="1"/>
          </p:cNvSpPr>
          <p:nvPr/>
        </p:nvSpPr>
        <p:spPr bwMode="auto">
          <a:xfrm>
            <a:off x="3810000" y="2895600"/>
            <a:ext cx="914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94" name="Rectangle 23"/>
          <p:cNvSpPr>
            <a:spLocks noChangeArrowheads="1"/>
          </p:cNvSpPr>
          <p:nvPr/>
        </p:nvSpPr>
        <p:spPr bwMode="auto">
          <a:xfrm>
            <a:off x="3352800" y="6019800"/>
            <a:ext cx="1447800" cy="393700"/>
          </a:xfrm>
          <a:prstGeom prst="rect">
            <a:avLst/>
          </a:prstGeom>
          <a:solidFill>
            <a:srgbClr val="C7DAF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000" b="1"/>
              <a:t>F</a:t>
            </a:r>
            <a:r>
              <a:rPr lang="en-US" altLang="en-US" sz="2000" b="1" baseline="-25000">
                <a:sym typeface="Symbol" pitchFamily="18" charset="2"/>
              </a:rPr>
              <a:t> </a:t>
            </a:r>
            <a:r>
              <a:rPr lang="en-US" altLang="en-US" sz="2000" b="1"/>
              <a:t>= 25.275</a:t>
            </a:r>
          </a:p>
        </p:txBody>
      </p:sp>
      <p:sp>
        <p:nvSpPr>
          <p:cNvPr id="54295" name="Line 24"/>
          <p:cNvSpPr>
            <a:spLocks noChangeShapeType="1"/>
          </p:cNvSpPr>
          <p:nvPr/>
        </p:nvSpPr>
        <p:spPr bwMode="auto">
          <a:xfrm flipV="1">
            <a:off x="3810000" y="57912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54296" name="Object 25"/>
          <p:cNvGraphicFramePr>
            <a:graphicFrameLocks noChangeAspect="1"/>
          </p:cNvGraphicFramePr>
          <p:nvPr/>
        </p:nvGraphicFramePr>
        <p:xfrm>
          <a:off x="4776788" y="2106613"/>
          <a:ext cx="3933825" cy="842962"/>
        </p:xfrm>
        <a:graphic>
          <a:graphicData uri="http://schemas.openxmlformats.org/presentationml/2006/ole">
            <mc:AlternateContent xmlns:mc="http://schemas.openxmlformats.org/markup-compatibility/2006">
              <mc:Choice xmlns:v="urn:schemas-microsoft-com:vml" Requires="v">
                <p:oleObj spid="_x0000_s54298" name="Equation" r:id="rId4" imgW="1930400" imgH="419100" progId="Equation.DSMT4">
                  <p:embed/>
                </p:oleObj>
              </mc:Choice>
              <mc:Fallback>
                <p:oleObj name="Equation" r:id="rId4" imgW="1930400" imgH="419100" progId="Equation.DSMT4">
                  <p:embed/>
                  <p:pic>
                    <p:nvPicPr>
                      <p:cNvPr id="0" name="Object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788" y="2106613"/>
                        <a:ext cx="3933825" cy="842962"/>
                      </a:xfrm>
                      <a:prstGeom prst="rect">
                        <a:avLst/>
                      </a:prstGeom>
                      <a:solidFill>
                        <a:srgbClr val="C7DA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4648200" y="1600200"/>
            <a:ext cx="3810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457200" indent="-457200"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buSzTx/>
              <a:buFont typeface="Wingdings" pitchFamily="2" charset="2"/>
              <a:buChar char="§"/>
            </a:pPr>
            <a:r>
              <a:rPr lang="en-US" altLang="en-US" sz="2400" b="1">
                <a:solidFill>
                  <a:schemeClr val="folHlink"/>
                </a:solidFill>
              </a:rPr>
              <a:t>Test Statistic: </a:t>
            </a:r>
            <a:endParaRPr lang="en-US" altLang="en-US" sz="2400">
              <a:solidFill>
                <a:schemeClr val="folHlink"/>
              </a:solidFill>
            </a:endParaRPr>
          </a:p>
          <a:p>
            <a:pPr>
              <a:buSzTx/>
              <a:buFont typeface="Wingdings" pitchFamily="2" charset="2"/>
              <a:buChar char="§"/>
            </a:pPr>
            <a:endParaRPr lang="en-US" altLang="en-US" sz="2400">
              <a:solidFill>
                <a:schemeClr val="folHlink"/>
              </a:solidFill>
            </a:endParaRPr>
          </a:p>
          <a:p>
            <a:pPr>
              <a:buSzTx/>
              <a:buFont typeface="Wingdings" pitchFamily="2" charset="2"/>
              <a:buChar char="§"/>
            </a:pPr>
            <a:endParaRPr lang="en-US" altLang="en-US" sz="2400">
              <a:solidFill>
                <a:schemeClr val="folHlink"/>
              </a:solidFill>
            </a:endParaRPr>
          </a:p>
          <a:p>
            <a:pPr>
              <a:buSzTx/>
              <a:buFont typeface="Wingdings" pitchFamily="2" charset="2"/>
              <a:buChar char="§"/>
            </a:pPr>
            <a:endParaRPr lang="en-US" altLang="en-US" sz="2400">
              <a:solidFill>
                <a:schemeClr val="folHlink"/>
              </a:solidFill>
            </a:endParaRPr>
          </a:p>
          <a:p>
            <a:pPr>
              <a:buSzTx/>
              <a:buFont typeface="Wingdings" pitchFamily="2" charset="2"/>
              <a:buChar char="§"/>
            </a:pPr>
            <a:r>
              <a:rPr lang="en-US" altLang="en-US" sz="2400" b="1">
                <a:solidFill>
                  <a:schemeClr val="folHlink"/>
                </a:solidFill>
              </a:rPr>
              <a:t>Decision:</a:t>
            </a:r>
            <a:endParaRPr lang="en-US" altLang="en-US" sz="2400">
              <a:solidFill>
                <a:schemeClr val="folHlink"/>
              </a:solidFill>
            </a:endParaRPr>
          </a:p>
          <a:p>
            <a:pPr>
              <a:buSzTx/>
              <a:buFont typeface="Wingdings" pitchFamily="2" charset="2"/>
              <a:buNone/>
            </a:pPr>
            <a:r>
              <a:rPr lang="en-US" altLang="en-US" sz="2400"/>
              <a:t>	Reject H</a:t>
            </a:r>
            <a:r>
              <a:rPr lang="en-US" altLang="en-US" sz="2400" baseline="-25000"/>
              <a:t>0</a:t>
            </a:r>
            <a:r>
              <a:rPr lang="en-US" altLang="en-US" sz="2400"/>
              <a:t> at </a:t>
            </a:r>
            <a:r>
              <a:rPr lang="en-US" altLang="en-US" sz="2400" b="1">
                <a:latin typeface="Symbol" pitchFamily="18" charset="2"/>
              </a:rPr>
              <a:t></a:t>
            </a:r>
            <a:r>
              <a:rPr lang="en-US" altLang="en-US" sz="2400"/>
              <a:t> = 0.05</a:t>
            </a:r>
            <a:endParaRPr lang="en-US" altLang="en-US" sz="2400">
              <a:solidFill>
                <a:schemeClr val="folHlink"/>
              </a:solidFill>
            </a:endParaRPr>
          </a:p>
          <a:p>
            <a:pPr>
              <a:buSzTx/>
              <a:buFont typeface="Wingdings" pitchFamily="2" charset="2"/>
              <a:buChar char="§"/>
            </a:pPr>
            <a:r>
              <a:rPr lang="en-US" altLang="en-US" sz="2400" b="1">
                <a:solidFill>
                  <a:schemeClr val="folHlink"/>
                </a:solidFill>
              </a:rPr>
              <a:t>Conclusion:</a:t>
            </a:r>
            <a:endParaRPr lang="en-US" altLang="en-US" sz="2400">
              <a:solidFill>
                <a:schemeClr val="folHlink"/>
              </a:solidFill>
            </a:endParaRPr>
          </a:p>
          <a:p>
            <a:pPr latinLnBrk="1">
              <a:buSzTx/>
              <a:buFont typeface="Wingdings" pitchFamily="2" charset="2"/>
              <a:buChar char="§"/>
            </a:pPr>
            <a:endParaRPr lang="en-US" altLang="en-US" sz="2400">
              <a:solidFill>
                <a:schemeClr val="folHlink"/>
              </a:solidFill>
            </a:endParaRPr>
          </a:p>
        </p:txBody>
      </p:sp>
      <p:sp>
        <p:nvSpPr>
          <p:cNvPr id="55299" name="Freeform 3"/>
          <p:cNvSpPr>
            <a:spLocks/>
          </p:cNvSpPr>
          <p:nvPr/>
        </p:nvSpPr>
        <p:spPr bwMode="auto">
          <a:xfrm>
            <a:off x="2051050" y="5486400"/>
            <a:ext cx="1555750" cy="223838"/>
          </a:xfrm>
          <a:custGeom>
            <a:avLst/>
            <a:gdLst>
              <a:gd name="T0" fmla="*/ 2147483647 w 980"/>
              <a:gd name="T1" fmla="*/ 2147483647 h 154"/>
              <a:gd name="T2" fmla="*/ 0 w 980"/>
              <a:gd name="T3" fmla="*/ 0 h 154"/>
              <a:gd name="T4" fmla="*/ 2147483647 w 980"/>
              <a:gd name="T5" fmla="*/ 2147483647 h 154"/>
              <a:gd name="T6" fmla="*/ 2147483647 w 980"/>
              <a:gd name="T7" fmla="*/ 2147483647 h 154"/>
              <a:gd name="T8" fmla="*/ 2147483647 w 980"/>
              <a:gd name="T9" fmla="*/ 2147483647 h 154"/>
              <a:gd name="T10" fmla="*/ 2147483647 w 980"/>
              <a:gd name="T11" fmla="*/ 2147483647 h 154"/>
              <a:gd name="T12" fmla="*/ 2147483647 w 980"/>
              <a:gd name="T13" fmla="*/ 2147483647 h 154"/>
              <a:gd name="T14" fmla="*/ 2147483647 w 980"/>
              <a:gd name="T15" fmla="*/ 2147483647 h 154"/>
              <a:gd name="T16" fmla="*/ 2147483647 w 980"/>
              <a:gd name="T17" fmla="*/ 2147483647 h 154"/>
              <a:gd name="T18" fmla="*/ 2147483647 w 980"/>
              <a:gd name="T19" fmla="*/ 2147483647 h 1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80"/>
              <a:gd name="T31" fmla="*/ 0 h 154"/>
              <a:gd name="T32" fmla="*/ 980 w 980"/>
              <a:gd name="T33" fmla="*/ 154 h 1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80" h="154">
                <a:moveTo>
                  <a:pt x="4" y="154"/>
                </a:moveTo>
                <a:lnTo>
                  <a:pt x="0" y="0"/>
                </a:lnTo>
                <a:lnTo>
                  <a:pt x="83" y="39"/>
                </a:lnTo>
                <a:lnTo>
                  <a:pt x="154" y="61"/>
                </a:lnTo>
                <a:lnTo>
                  <a:pt x="209" y="76"/>
                </a:lnTo>
                <a:lnTo>
                  <a:pt x="283" y="91"/>
                </a:lnTo>
                <a:lnTo>
                  <a:pt x="428" y="111"/>
                </a:lnTo>
                <a:lnTo>
                  <a:pt x="592" y="126"/>
                </a:lnTo>
                <a:lnTo>
                  <a:pt x="979" y="141"/>
                </a:lnTo>
                <a:lnTo>
                  <a:pt x="980" y="154"/>
                </a:lnTo>
              </a:path>
            </a:pathLst>
          </a:custGeom>
          <a:solidFill>
            <a:schemeClr val="accent2"/>
          </a:solidFill>
          <a:ln>
            <a:noFill/>
          </a:ln>
          <a:extLst>
            <a:ext uri="{91240B29-F687-4F45-9708-019B960494DF}">
              <a14:hiddenLine xmlns:a14="http://schemas.microsoft.com/office/drawing/2010/main" w="9525" cap="flat" cmpd="sng">
                <a:solidFill>
                  <a:srgbClr val="000000"/>
                </a:solidFill>
                <a:prstDash val="solid"/>
                <a:miter lim="800000"/>
                <a:headEnd type="none" w="med" len="med"/>
                <a:tailEnd type="none" w="med" len="med"/>
              </a14:hiddenLine>
            </a:ext>
          </a:extLst>
        </p:spPr>
        <p:txBody>
          <a:bodyPr wrap="none"/>
          <a:lstStyle/>
          <a:p>
            <a:endParaRPr lang="en-US"/>
          </a:p>
        </p:txBody>
      </p:sp>
      <p:sp>
        <p:nvSpPr>
          <p:cNvPr id="55300" name="Freeform 4"/>
          <p:cNvSpPr>
            <a:spLocks/>
          </p:cNvSpPr>
          <p:nvPr/>
        </p:nvSpPr>
        <p:spPr bwMode="auto">
          <a:xfrm>
            <a:off x="373063" y="4100513"/>
            <a:ext cx="3513137" cy="1614487"/>
          </a:xfrm>
          <a:custGeom>
            <a:avLst/>
            <a:gdLst>
              <a:gd name="T0" fmla="*/ 0 w 3388"/>
              <a:gd name="T1" fmla="*/ 0 h 1023"/>
              <a:gd name="T2" fmla="*/ 0 w 3388"/>
              <a:gd name="T3" fmla="*/ 2147483647 h 1023"/>
              <a:gd name="T4" fmla="*/ 2147483647 w 3388"/>
              <a:gd name="T5" fmla="*/ 2147483647 h 1023"/>
              <a:gd name="T6" fmla="*/ 0 60000 65536"/>
              <a:gd name="T7" fmla="*/ 0 60000 65536"/>
              <a:gd name="T8" fmla="*/ 0 60000 65536"/>
              <a:gd name="T9" fmla="*/ 0 w 3388"/>
              <a:gd name="T10" fmla="*/ 0 h 1023"/>
              <a:gd name="T11" fmla="*/ 3388 w 3388"/>
              <a:gd name="T12" fmla="*/ 1023 h 1023"/>
            </a:gdLst>
            <a:ahLst/>
            <a:cxnLst>
              <a:cxn ang="T6">
                <a:pos x="T0" y="T1"/>
              </a:cxn>
              <a:cxn ang="T7">
                <a:pos x="T2" y="T3"/>
              </a:cxn>
              <a:cxn ang="T8">
                <a:pos x="T4" y="T5"/>
              </a:cxn>
            </a:cxnLst>
            <a:rect l="T9" t="T10" r="T11" b="T12"/>
            <a:pathLst>
              <a:path w="3388" h="1023">
                <a:moveTo>
                  <a:pt x="0" y="0"/>
                </a:moveTo>
                <a:lnTo>
                  <a:pt x="0" y="1022"/>
                </a:lnTo>
                <a:lnTo>
                  <a:pt x="3387" y="1022"/>
                </a:lnTo>
              </a:path>
            </a:pathLst>
          </a:custGeom>
          <a:noFill/>
          <a:ln w="25400" cap="rnd" cmpd="sng">
            <a:solidFill>
              <a:schemeClr val="tx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301" name="Rectangle 5"/>
          <p:cNvSpPr>
            <a:spLocks noChangeArrowheads="1"/>
          </p:cNvSpPr>
          <p:nvPr/>
        </p:nvSpPr>
        <p:spPr bwMode="auto">
          <a:xfrm>
            <a:off x="152400" y="5486400"/>
            <a:ext cx="4572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400"/>
              <a:t>0</a:t>
            </a:r>
            <a:r>
              <a:rPr lang="en-US" altLang="en-US" sz="3600" b="1"/>
              <a:t> </a:t>
            </a:r>
          </a:p>
        </p:txBody>
      </p:sp>
      <p:sp>
        <p:nvSpPr>
          <p:cNvPr id="55302" name="Line 6"/>
          <p:cNvSpPr>
            <a:spLocks noChangeShapeType="1"/>
          </p:cNvSpPr>
          <p:nvPr/>
        </p:nvSpPr>
        <p:spPr bwMode="auto">
          <a:xfrm>
            <a:off x="515938" y="4419600"/>
            <a:ext cx="3175" cy="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5303" name="Freeform 7"/>
          <p:cNvSpPr>
            <a:spLocks/>
          </p:cNvSpPr>
          <p:nvPr/>
        </p:nvSpPr>
        <p:spPr bwMode="auto">
          <a:xfrm>
            <a:off x="381000" y="4343400"/>
            <a:ext cx="3429000" cy="1392238"/>
          </a:xfrm>
          <a:custGeom>
            <a:avLst/>
            <a:gdLst>
              <a:gd name="T0" fmla="*/ 0 w 3492"/>
              <a:gd name="T1" fmla="*/ 2147483647 h 1021"/>
              <a:gd name="T2" fmla="*/ 2147483647 w 3492"/>
              <a:gd name="T3" fmla="*/ 2147483647 h 1021"/>
              <a:gd name="T4" fmla="*/ 2147483647 w 3492"/>
              <a:gd name="T5" fmla="*/ 2147483647 h 1021"/>
              <a:gd name="T6" fmla="*/ 2147483647 w 3492"/>
              <a:gd name="T7" fmla="*/ 2147483647 h 1021"/>
              <a:gd name="T8" fmla="*/ 2147483647 w 3492"/>
              <a:gd name="T9" fmla="*/ 2147483647 h 1021"/>
              <a:gd name="T10" fmla="*/ 0 60000 65536"/>
              <a:gd name="T11" fmla="*/ 0 60000 65536"/>
              <a:gd name="T12" fmla="*/ 0 60000 65536"/>
              <a:gd name="T13" fmla="*/ 0 60000 65536"/>
              <a:gd name="T14" fmla="*/ 0 60000 65536"/>
              <a:gd name="T15" fmla="*/ 0 w 3492"/>
              <a:gd name="T16" fmla="*/ 0 h 1021"/>
              <a:gd name="T17" fmla="*/ 3492 w 3492"/>
              <a:gd name="T18" fmla="*/ 1021 h 1021"/>
            </a:gdLst>
            <a:ahLst/>
            <a:cxnLst>
              <a:cxn ang="T10">
                <a:pos x="T0" y="T1"/>
              </a:cxn>
              <a:cxn ang="T11">
                <a:pos x="T2" y="T3"/>
              </a:cxn>
              <a:cxn ang="T12">
                <a:pos x="T4" y="T5"/>
              </a:cxn>
              <a:cxn ang="T13">
                <a:pos x="T6" y="T7"/>
              </a:cxn>
              <a:cxn ang="T14">
                <a:pos x="T8" y="T9"/>
              </a:cxn>
            </a:cxnLst>
            <a:rect l="T15" t="T16" r="T17" b="T18"/>
            <a:pathLst>
              <a:path w="3492" h="1021">
                <a:moveTo>
                  <a:pt x="0" y="1011"/>
                </a:moveTo>
                <a:cubicBezTo>
                  <a:pt x="27" y="982"/>
                  <a:pt x="43" y="1005"/>
                  <a:pt x="162" y="837"/>
                </a:cubicBezTo>
                <a:cubicBezTo>
                  <a:pt x="281" y="669"/>
                  <a:pt x="453" y="0"/>
                  <a:pt x="714" y="3"/>
                </a:cubicBezTo>
                <a:cubicBezTo>
                  <a:pt x="975" y="6"/>
                  <a:pt x="1265" y="689"/>
                  <a:pt x="1728" y="855"/>
                </a:cubicBezTo>
                <a:cubicBezTo>
                  <a:pt x="2191" y="1021"/>
                  <a:pt x="3125" y="969"/>
                  <a:pt x="3492" y="999"/>
                </a:cubicBezTo>
              </a:path>
            </a:pathLst>
          </a:custGeom>
          <a:noFill/>
          <a:ln w="38100" cap="flat" cmpd="sng">
            <a:solidFill>
              <a:schemeClr val="folHlink"/>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55304" name="Line 8"/>
          <p:cNvSpPr>
            <a:spLocks noChangeShapeType="1"/>
          </p:cNvSpPr>
          <p:nvPr/>
        </p:nvSpPr>
        <p:spPr bwMode="auto">
          <a:xfrm>
            <a:off x="2057400" y="5486400"/>
            <a:ext cx="1588" cy="228600"/>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5305" name="Line 9"/>
          <p:cNvSpPr>
            <a:spLocks noChangeShapeType="1"/>
          </p:cNvSpPr>
          <p:nvPr/>
        </p:nvSpPr>
        <p:spPr bwMode="auto">
          <a:xfrm flipH="1">
            <a:off x="2362200" y="5257800"/>
            <a:ext cx="228600" cy="3048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5306" name="Text Box 10"/>
          <p:cNvSpPr txBox="1">
            <a:spLocks noChangeArrowheads="1"/>
          </p:cNvSpPr>
          <p:nvPr/>
        </p:nvSpPr>
        <p:spPr bwMode="auto">
          <a:xfrm>
            <a:off x="2286000" y="4953000"/>
            <a:ext cx="106680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50000"/>
              </a:spcBef>
              <a:buClrTx/>
              <a:buSzTx/>
              <a:buFontTx/>
              <a:buNone/>
            </a:pPr>
            <a:r>
              <a:rPr lang="en-US" altLang="en-US" sz="2000">
                <a:sym typeface="Symbol" pitchFamily="18" charset="2"/>
              </a:rPr>
              <a:t> = .05</a:t>
            </a:r>
            <a:endParaRPr lang="en-US" altLang="en-US" sz="2000" baseline="-25000">
              <a:sym typeface="Symbol" pitchFamily="18" charset="2"/>
            </a:endParaRPr>
          </a:p>
        </p:txBody>
      </p:sp>
      <p:sp>
        <p:nvSpPr>
          <p:cNvPr id="55307" name="Rectangle 11"/>
          <p:cNvSpPr>
            <a:spLocks noChangeArrowheads="1"/>
          </p:cNvSpPr>
          <p:nvPr/>
        </p:nvSpPr>
        <p:spPr bwMode="auto">
          <a:xfrm>
            <a:off x="1600200" y="6096000"/>
            <a:ext cx="152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000" b="1">
                <a:solidFill>
                  <a:schemeClr val="hlink"/>
                </a:solidFill>
              </a:rPr>
              <a:t>F</a:t>
            </a:r>
            <a:r>
              <a:rPr lang="en-US" altLang="en-US" sz="2000" b="1" baseline="-25000">
                <a:solidFill>
                  <a:schemeClr val="hlink"/>
                </a:solidFill>
                <a:sym typeface="Symbol" pitchFamily="18" charset="2"/>
              </a:rPr>
              <a:t>U </a:t>
            </a:r>
            <a:r>
              <a:rPr lang="en-US" altLang="en-US" sz="2000" b="1">
                <a:solidFill>
                  <a:schemeClr val="hlink"/>
                </a:solidFill>
              </a:rPr>
              <a:t>= 3.89</a:t>
            </a:r>
          </a:p>
        </p:txBody>
      </p:sp>
      <p:sp>
        <p:nvSpPr>
          <p:cNvPr id="55308" name="Line 12"/>
          <p:cNvSpPr>
            <a:spLocks noChangeShapeType="1"/>
          </p:cNvSpPr>
          <p:nvPr/>
        </p:nvSpPr>
        <p:spPr bwMode="auto">
          <a:xfrm flipV="1">
            <a:off x="2057400" y="5715000"/>
            <a:ext cx="0" cy="457200"/>
          </a:xfrm>
          <a:prstGeom prst="line">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5309" name="Line 13"/>
          <p:cNvSpPr>
            <a:spLocks noChangeShapeType="1"/>
          </p:cNvSpPr>
          <p:nvPr/>
        </p:nvSpPr>
        <p:spPr bwMode="auto">
          <a:xfrm flipH="1">
            <a:off x="457200" y="5943600"/>
            <a:ext cx="1600200" cy="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5310" name="Line 14"/>
          <p:cNvSpPr>
            <a:spLocks noChangeShapeType="1"/>
          </p:cNvSpPr>
          <p:nvPr/>
        </p:nvSpPr>
        <p:spPr bwMode="auto">
          <a:xfrm flipH="1">
            <a:off x="2057400" y="5943600"/>
            <a:ext cx="1524000" cy="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5311" name="Rectangle 15"/>
          <p:cNvSpPr>
            <a:spLocks noChangeArrowheads="1"/>
          </p:cNvSpPr>
          <p:nvPr/>
        </p:nvSpPr>
        <p:spPr bwMode="auto">
          <a:xfrm>
            <a:off x="2362200" y="5867400"/>
            <a:ext cx="9906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1400"/>
              <a:t>Reject H</a:t>
            </a:r>
            <a:r>
              <a:rPr lang="en-US" altLang="en-US" sz="1400" baseline="-25000"/>
              <a:t>0</a:t>
            </a:r>
          </a:p>
        </p:txBody>
      </p:sp>
      <p:sp>
        <p:nvSpPr>
          <p:cNvPr id="55312" name="Rectangle 16"/>
          <p:cNvSpPr>
            <a:spLocks noChangeArrowheads="1"/>
          </p:cNvSpPr>
          <p:nvPr/>
        </p:nvSpPr>
        <p:spPr bwMode="auto">
          <a:xfrm>
            <a:off x="762000" y="5867400"/>
            <a:ext cx="9144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1400"/>
              <a:t>Do not </a:t>
            </a:r>
          </a:p>
          <a:p>
            <a:pPr>
              <a:lnSpc>
                <a:spcPct val="20000"/>
              </a:lnSpc>
              <a:spcBef>
                <a:spcPct val="50000"/>
              </a:spcBef>
              <a:buClrTx/>
              <a:buSzTx/>
              <a:buFontTx/>
              <a:buNone/>
            </a:pPr>
            <a:r>
              <a:rPr lang="en-US" altLang="en-US" sz="1400"/>
              <a:t>reject H</a:t>
            </a:r>
            <a:r>
              <a:rPr lang="en-US" altLang="en-US" sz="1400" baseline="-25000"/>
              <a:t>0</a:t>
            </a:r>
          </a:p>
        </p:txBody>
      </p:sp>
      <p:sp>
        <p:nvSpPr>
          <p:cNvPr id="55313" name="Rectangle 17"/>
          <p:cNvSpPr>
            <a:spLocks noChangeArrowheads="1"/>
          </p:cNvSpPr>
          <p:nvPr/>
        </p:nvSpPr>
        <p:spPr bwMode="auto">
          <a:xfrm>
            <a:off x="1524000" y="3733800"/>
            <a:ext cx="13716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000" b="1">
                <a:solidFill>
                  <a:schemeClr val="hlink"/>
                </a:solidFill>
              </a:rPr>
              <a:t>Critical Value:  </a:t>
            </a:r>
          </a:p>
          <a:p>
            <a:pPr>
              <a:spcBef>
                <a:spcPct val="50000"/>
              </a:spcBef>
              <a:buClrTx/>
              <a:buSzTx/>
              <a:buFontTx/>
              <a:buNone/>
            </a:pPr>
            <a:r>
              <a:rPr lang="en-US" altLang="en-US" sz="2000" b="1">
                <a:solidFill>
                  <a:schemeClr val="hlink"/>
                </a:solidFill>
              </a:rPr>
              <a:t>F</a:t>
            </a:r>
            <a:r>
              <a:rPr lang="en-US" altLang="en-US" sz="2000" b="1" baseline="-25000">
                <a:solidFill>
                  <a:schemeClr val="hlink"/>
                </a:solidFill>
                <a:sym typeface="Symbol" pitchFamily="18" charset="2"/>
              </a:rPr>
              <a:t>U </a:t>
            </a:r>
            <a:r>
              <a:rPr lang="en-US" altLang="en-US" sz="2000" b="1">
                <a:solidFill>
                  <a:schemeClr val="hlink"/>
                </a:solidFill>
              </a:rPr>
              <a:t>= 3.89</a:t>
            </a:r>
          </a:p>
        </p:txBody>
      </p:sp>
      <p:sp>
        <p:nvSpPr>
          <p:cNvPr id="55314" name="Rectangle 18"/>
          <p:cNvSpPr>
            <a:spLocks noGrp="1" noChangeArrowheads="1"/>
          </p:cNvSpPr>
          <p:nvPr>
            <p:ph type="title"/>
          </p:nvPr>
        </p:nvSpPr>
        <p:spPr>
          <a:noFill/>
        </p:spPr>
        <p:txBody>
          <a:bodyPr/>
          <a:lstStyle/>
          <a:p>
            <a:pPr eaLnBrk="1" hangingPunct="1"/>
            <a:r>
              <a:rPr lang="en-US" altLang="en-US" smtClean="0"/>
              <a:t>Example</a:t>
            </a:r>
          </a:p>
        </p:txBody>
      </p:sp>
      <p:sp>
        <p:nvSpPr>
          <p:cNvPr id="55315" name="Rectangle 19"/>
          <p:cNvSpPr>
            <a:spLocks noChangeArrowheads="1"/>
          </p:cNvSpPr>
          <p:nvPr/>
        </p:nvSpPr>
        <p:spPr bwMode="auto">
          <a:xfrm>
            <a:off x="533400" y="1524000"/>
            <a:ext cx="4267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457200" indent="-457200"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buSzPct val="105000"/>
              <a:buFont typeface="Wingdings" pitchFamily="2" charset="2"/>
              <a:buChar char="§"/>
            </a:pPr>
            <a:r>
              <a:rPr lang="en-US" altLang="en-US" sz="2000">
                <a:solidFill>
                  <a:schemeClr val="hlink"/>
                </a:solidFill>
              </a:rPr>
              <a:t>H</a:t>
            </a:r>
            <a:r>
              <a:rPr lang="en-US" altLang="en-US" sz="2000" baseline="-25000">
                <a:solidFill>
                  <a:schemeClr val="hlink"/>
                </a:solidFill>
              </a:rPr>
              <a:t>0</a:t>
            </a:r>
            <a:r>
              <a:rPr lang="en-US" altLang="en-US" sz="2000">
                <a:solidFill>
                  <a:schemeClr val="hlink"/>
                </a:solidFill>
              </a:rPr>
              <a:t>: </a:t>
            </a:r>
            <a:r>
              <a:rPr lang="el-GR" altLang="en-US" sz="2000">
                <a:solidFill>
                  <a:schemeClr val="hlink"/>
                </a:solidFill>
                <a:cs typeface="Arial" charset="0"/>
              </a:rPr>
              <a:t>µ</a:t>
            </a:r>
            <a:r>
              <a:rPr lang="en-US" altLang="en-US" sz="2000" baseline="-25000">
                <a:solidFill>
                  <a:schemeClr val="hlink"/>
                </a:solidFill>
              </a:rPr>
              <a:t>1</a:t>
            </a:r>
            <a:r>
              <a:rPr lang="en-US" altLang="en-US" sz="2000">
                <a:solidFill>
                  <a:schemeClr val="hlink"/>
                </a:solidFill>
              </a:rPr>
              <a:t> = </a:t>
            </a:r>
            <a:r>
              <a:rPr lang="el-GR" altLang="en-US" sz="2000">
                <a:solidFill>
                  <a:schemeClr val="hlink"/>
                </a:solidFill>
                <a:cs typeface="Arial" charset="0"/>
              </a:rPr>
              <a:t>µ</a:t>
            </a:r>
            <a:r>
              <a:rPr lang="en-US" altLang="en-US" sz="2000" baseline="-25000">
                <a:solidFill>
                  <a:schemeClr val="hlink"/>
                </a:solidFill>
              </a:rPr>
              <a:t>2 </a:t>
            </a:r>
            <a:r>
              <a:rPr lang="en-US" altLang="en-US" sz="2000">
                <a:solidFill>
                  <a:schemeClr val="hlink"/>
                </a:solidFill>
              </a:rPr>
              <a:t>= </a:t>
            </a:r>
            <a:r>
              <a:rPr lang="el-GR" altLang="en-US" sz="2000">
                <a:solidFill>
                  <a:schemeClr val="hlink"/>
                </a:solidFill>
                <a:cs typeface="Arial" charset="0"/>
              </a:rPr>
              <a:t>µ</a:t>
            </a:r>
            <a:r>
              <a:rPr lang="en-US" altLang="en-US" sz="2000" baseline="-25000">
                <a:solidFill>
                  <a:schemeClr val="hlink"/>
                </a:solidFill>
              </a:rPr>
              <a:t>3</a:t>
            </a:r>
            <a:endParaRPr lang="en-US" altLang="en-US" sz="2000">
              <a:solidFill>
                <a:schemeClr val="hlink"/>
              </a:solidFill>
            </a:endParaRPr>
          </a:p>
          <a:p>
            <a:pPr>
              <a:buSzPct val="105000"/>
              <a:buFont typeface="Wingdings" pitchFamily="2" charset="2"/>
              <a:buChar char="§"/>
            </a:pPr>
            <a:r>
              <a:rPr lang="en-US" altLang="en-US" sz="2000">
                <a:solidFill>
                  <a:schemeClr val="hlink"/>
                </a:solidFill>
              </a:rPr>
              <a:t>H</a:t>
            </a:r>
            <a:r>
              <a:rPr lang="en-US" altLang="en-US" sz="2000" baseline="-25000">
                <a:solidFill>
                  <a:schemeClr val="hlink"/>
                </a:solidFill>
              </a:rPr>
              <a:t>1</a:t>
            </a:r>
            <a:r>
              <a:rPr lang="en-US" altLang="en-US" sz="2000">
                <a:solidFill>
                  <a:schemeClr val="hlink"/>
                </a:solidFill>
              </a:rPr>
              <a:t>: </a:t>
            </a:r>
            <a:r>
              <a:rPr lang="el-GR" altLang="en-US" sz="2000">
                <a:solidFill>
                  <a:schemeClr val="hlink"/>
                </a:solidFill>
                <a:cs typeface="Arial" charset="0"/>
              </a:rPr>
              <a:t>µ</a:t>
            </a:r>
            <a:r>
              <a:rPr lang="en-US" altLang="en-US" sz="2000" baseline="-25000">
                <a:solidFill>
                  <a:schemeClr val="hlink"/>
                </a:solidFill>
                <a:cs typeface="Arial" charset="0"/>
              </a:rPr>
              <a:t>j</a:t>
            </a:r>
            <a:r>
              <a:rPr lang="en-US" altLang="en-US" sz="2000">
                <a:solidFill>
                  <a:schemeClr val="hlink"/>
                </a:solidFill>
              </a:rPr>
              <a:t> not all equal</a:t>
            </a:r>
            <a:r>
              <a:rPr lang="en-US" altLang="en-US" sz="2000">
                <a:latin typeface="Symbol" pitchFamily="18" charset="2"/>
              </a:rPr>
              <a:t> </a:t>
            </a:r>
          </a:p>
          <a:p>
            <a:pPr>
              <a:buSzPct val="105000"/>
              <a:buFont typeface="Wingdings" pitchFamily="2" charset="2"/>
              <a:buChar char="§"/>
            </a:pPr>
            <a:r>
              <a:rPr lang="en-US" altLang="en-US" sz="2000">
                <a:latin typeface="Symbol" pitchFamily="18" charset="2"/>
              </a:rPr>
              <a:t></a:t>
            </a:r>
            <a:r>
              <a:rPr lang="en-US" altLang="en-US" sz="2000"/>
              <a:t> </a:t>
            </a:r>
            <a:r>
              <a:rPr lang="en-US" altLang="en-US" sz="2000">
                <a:latin typeface="Symbol" pitchFamily="18" charset="2"/>
              </a:rPr>
              <a:t></a:t>
            </a:r>
            <a:r>
              <a:rPr lang="en-US" altLang="en-US" sz="2000"/>
              <a:t> 0.05</a:t>
            </a:r>
          </a:p>
          <a:p>
            <a:pPr eaLnBrk="1" hangingPunct="1">
              <a:buSzPct val="105000"/>
              <a:buFont typeface="Wingdings" pitchFamily="2" charset="2"/>
              <a:buChar char="§"/>
            </a:pPr>
            <a:r>
              <a:rPr lang="en-US" altLang="en-US" sz="2000"/>
              <a:t>df</a:t>
            </a:r>
            <a:r>
              <a:rPr lang="en-US" altLang="en-US" sz="2000" baseline="-25000"/>
              <a:t>1</a:t>
            </a:r>
            <a:r>
              <a:rPr lang="en-US" altLang="en-US" sz="2000"/>
              <a:t>= 2, df</a:t>
            </a:r>
            <a:r>
              <a:rPr lang="en-US" altLang="en-US" sz="2000" baseline="-25000"/>
              <a:t>2</a:t>
            </a:r>
            <a:r>
              <a:rPr lang="en-US" altLang="en-US" sz="2000"/>
              <a:t> = 12 </a:t>
            </a:r>
          </a:p>
          <a:p>
            <a:pPr eaLnBrk="1" hangingPunct="1">
              <a:buSzPct val="105000"/>
              <a:buFont typeface="Wingdings" pitchFamily="2" charset="2"/>
              <a:buChar char="§"/>
            </a:pPr>
            <a:r>
              <a:rPr lang="en-US" altLang="en-US" sz="2000"/>
              <a:t>Table 9: Critical Value=2.052</a:t>
            </a:r>
            <a:endParaRPr lang="en-US" altLang="en-US" sz="2000" b="1"/>
          </a:p>
          <a:p>
            <a:pPr eaLnBrk="1" hangingPunct="1"/>
            <a:endParaRPr lang="en-US" altLang="en-US" sz="2000" b="1"/>
          </a:p>
        </p:txBody>
      </p:sp>
      <p:sp>
        <p:nvSpPr>
          <p:cNvPr id="55316" name="Line 21"/>
          <p:cNvSpPr>
            <a:spLocks noChangeShapeType="1"/>
          </p:cNvSpPr>
          <p:nvPr/>
        </p:nvSpPr>
        <p:spPr bwMode="auto">
          <a:xfrm>
            <a:off x="3810000" y="2895600"/>
            <a:ext cx="0" cy="2743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17" name="Line 22"/>
          <p:cNvSpPr>
            <a:spLocks noChangeShapeType="1"/>
          </p:cNvSpPr>
          <p:nvPr/>
        </p:nvSpPr>
        <p:spPr bwMode="auto">
          <a:xfrm>
            <a:off x="3810000" y="2895600"/>
            <a:ext cx="914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18" name="Rectangle 23"/>
          <p:cNvSpPr>
            <a:spLocks noChangeArrowheads="1"/>
          </p:cNvSpPr>
          <p:nvPr/>
        </p:nvSpPr>
        <p:spPr bwMode="auto">
          <a:xfrm>
            <a:off x="3352800" y="6019800"/>
            <a:ext cx="1447800" cy="393700"/>
          </a:xfrm>
          <a:prstGeom prst="rect">
            <a:avLst/>
          </a:prstGeom>
          <a:solidFill>
            <a:srgbClr val="C7DAF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000" b="1"/>
              <a:t>F</a:t>
            </a:r>
            <a:r>
              <a:rPr lang="en-US" altLang="en-US" sz="2000" b="1" baseline="-25000">
                <a:sym typeface="Symbol" pitchFamily="18" charset="2"/>
              </a:rPr>
              <a:t> </a:t>
            </a:r>
            <a:r>
              <a:rPr lang="en-US" altLang="en-US" sz="2000" b="1"/>
              <a:t>= 25.275</a:t>
            </a:r>
          </a:p>
        </p:txBody>
      </p:sp>
      <p:sp>
        <p:nvSpPr>
          <p:cNvPr id="55319" name="Line 24"/>
          <p:cNvSpPr>
            <a:spLocks noChangeShapeType="1"/>
          </p:cNvSpPr>
          <p:nvPr/>
        </p:nvSpPr>
        <p:spPr bwMode="auto">
          <a:xfrm flipV="1">
            <a:off x="3810000" y="57912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55320" name="Object 26"/>
          <p:cNvGraphicFramePr>
            <a:graphicFrameLocks noChangeAspect="1"/>
          </p:cNvGraphicFramePr>
          <p:nvPr/>
        </p:nvGraphicFramePr>
        <p:xfrm>
          <a:off x="4776788" y="2106613"/>
          <a:ext cx="3933825" cy="842962"/>
        </p:xfrm>
        <a:graphic>
          <a:graphicData uri="http://schemas.openxmlformats.org/presentationml/2006/ole">
            <mc:AlternateContent xmlns:mc="http://schemas.openxmlformats.org/markup-compatibility/2006">
              <mc:Choice xmlns:v="urn:schemas-microsoft-com:vml" Requires="v">
                <p:oleObj spid="_x0000_s55322" name="Equation" r:id="rId4" imgW="1930400" imgH="419100" progId="Equation.DSMT4">
                  <p:embed/>
                </p:oleObj>
              </mc:Choice>
              <mc:Fallback>
                <p:oleObj name="Equation" r:id="rId4" imgW="1930400" imgH="419100" progId="Equation.DSMT4">
                  <p:embed/>
                  <p:pic>
                    <p:nvPicPr>
                      <p:cNvPr id="0" name="Object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788" y="2106613"/>
                        <a:ext cx="3933825" cy="842962"/>
                      </a:xfrm>
                      <a:prstGeom prst="rect">
                        <a:avLst/>
                      </a:prstGeom>
                      <a:solidFill>
                        <a:srgbClr val="C7DA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4648200" y="1600200"/>
            <a:ext cx="3810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457200" indent="-457200"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buSzTx/>
              <a:buFont typeface="Wingdings" pitchFamily="2" charset="2"/>
              <a:buChar char="§"/>
            </a:pPr>
            <a:r>
              <a:rPr lang="en-US" altLang="en-US" sz="2400" b="1">
                <a:solidFill>
                  <a:schemeClr val="folHlink"/>
                </a:solidFill>
              </a:rPr>
              <a:t>Test Statistic: </a:t>
            </a:r>
            <a:endParaRPr lang="en-US" altLang="en-US" sz="2400">
              <a:solidFill>
                <a:schemeClr val="folHlink"/>
              </a:solidFill>
            </a:endParaRPr>
          </a:p>
          <a:p>
            <a:pPr>
              <a:buSzTx/>
              <a:buFont typeface="Wingdings" pitchFamily="2" charset="2"/>
              <a:buChar char="§"/>
            </a:pPr>
            <a:endParaRPr lang="en-US" altLang="en-US" sz="2400">
              <a:solidFill>
                <a:schemeClr val="folHlink"/>
              </a:solidFill>
            </a:endParaRPr>
          </a:p>
          <a:p>
            <a:pPr>
              <a:buSzTx/>
              <a:buFont typeface="Wingdings" pitchFamily="2" charset="2"/>
              <a:buChar char="§"/>
            </a:pPr>
            <a:endParaRPr lang="en-US" altLang="en-US" sz="2400">
              <a:solidFill>
                <a:schemeClr val="folHlink"/>
              </a:solidFill>
            </a:endParaRPr>
          </a:p>
          <a:p>
            <a:pPr>
              <a:buSzTx/>
              <a:buFont typeface="Wingdings" pitchFamily="2" charset="2"/>
              <a:buChar char="§"/>
            </a:pPr>
            <a:endParaRPr lang="en-US" altLang="en-US" sz="2400">
              <a:solidFill>
                <a:schemeClr val="folHlink"/>
              </a:solidFill>
            </a:endParaRPr>
          </a:p>
          <a:p>
            <a:pPr>
              <a:buSzTx/>
              <a:buFont typeface="Wingdings" pitchFamily="2" charset="2"/>
              <a:buChar char="§"/>
            </a:pPr>
            <a:r>
              <a:rPr lang="en-US" altLang="en-US" sz="2400" b="1">
                <a:solidFill>
                  <a:schemeClr val="folHlink"/>
                </a:solidFill>
              </a:rPr>
              <a:t>Decision:</a:t>
            </a:r>
            <a:endParaRPr lang="en-US" altLang="en-US" sz="2400">
              <a:solidFill>
                <a:schemeClr val="folHlink"/>
              </a:solidFill>
            </a:endParaRPr>
          </a:p>
          <a:p>
            <a:pPr>
              <a:buSzTx/>
              <a:buFont typeface="Wingdings" pitchFamily="2" charset="2"/>
              <a:buNone/>
            </a:pPr>
            <a:r>
              <a:rPr lang="en-US" altLang="en-US" sz="2400"/>
              <a:t>	Reject H</a:t>
            </a:r>
            <a:r>
              <a:rPr lang="en-US" altLang="en-US" sz="2400" baseline="-25000"/>
              <a:t>0</a:t>
            </a:r>
            <a:r>
              <a:rPr lang="en-US" altLang="en-US" sz="2400"/>
              <a:t> at </a:t>
            </a:r>
            <a:r>
              <a:rPr lang="en-US" altLang="en-US" sz="2400" b="1">
                <a:latin typeface="Symbol" pitchFamily="18" charset="2"/>
              </a:rPr>
              <a:t></a:t>
            </a:r>
            <a:r>
              <a:rPr lang="en-US" altLang="en-US" sz="2400"/>
              <a:t> = 0.05</a:t>
            </a:r>
            <a:endParaRPr lang="en-US" altLang="en-US" sz="2400">
              <a:solidFill>
                <a:schemeClr val="folHlink"/>
              </a:solidFill>
            </a:endParaRPr>
          </a:p>
          <a:p>
            <a:pPr>
              <a:buSzTx/>
              <a:buFont typeface="Wingdings" pitchFamily="2" charset="2"/>
              <a:buChar char="§"/>
            </a:pPr>
            <a:r>
              <a:rPr lang="en-US" altLang="en-US" sz="2400" b="1">
                <a:solidFill>
                  <a:schemeClr val="folHlink"/>
                </a:solidFill>
              </a:rPr>
              <a:t>Conclusion:</a:t>
            </a:r>
          </a:p>
          <a:p>
            <a:pPr>
              <a:spcBef>
                <a:spcPct val="0"/>
              </a:spcBef>
              <a:buClrTx/>
              <a:buSzTx/>
              <a:buFontTx/>
              <a:buNone/>
            </a:pPr>
            <a:r>
              <a:rPr lang="en-US" altLang="en-US"/>
              <a:t>	</a:t>
            </a:r>
            <a:r>
              <a:rPr lang="en-US" altLang="en-US" sz="2400"/>
              <a:t>There is evidence that </a:t>
            </a:r>
            <a:r>
              <a:rPr lang="en-US" altLang="en-US" sz="2400">
                <a:solidFill>
                  <a:schemeClr val="hlink"/>
                </a:solidFill>
              </a:rPr>
              <a:t>at least one </a:t>
            </a:r>
            <a:r>
              <a:rPr lang="el-GR" altLang="en-US" sz="2400">
                <a:solidFill>
                  <a:schemeClr val="hlink"/>
                </a:solidFill>
                <a:cs typeface="Arial" charset="0"/>
              </a:rPr>
              <a:t>µ</a:t>
            </a:r>
            <a:r>
              <a:rPr lang="en-US" altLang="en-US" sz="2400" baseline="-25000">
                <a:solidFill>
                  <a:schemeClr val="hlink"/>
                </a:solidFill>
              </a:rPr>
              <a:t>j</a:t>
            </a:r>
            <a:r>
              <a:rPr lang="en-US" altLang="en-US" sz="2400" i="1" baseline="-25000">
                <a:solidFill>
                  <a:schemeClr val="hlink"/>
                </a:solidFill>
              </a:rPr>
              <a:t> </a:t>
            </a:r>
            <a:r>
              <a:rPr lang="en-US" altLang="en-US" sz="2400">
                <a:solidFill>
                  <a:schemeClr val="hlink"/>
                </a:solidFill>
              </a:rPr>
              <a:t> differs from the rest</a:t>
            </a:r>
            <a:endParaRPr lang="en-US" altLang="en-US"/>
          </a:p>
          <a:p>
            <a:pPr>
              <a:buSzTx/>
              <a:buFont typeface="Wingdings" pitchFamily="2" charset="2"/>
              <a:buChar char="§"/>
            </a:pPr>
            <a:endParaRPr lang="en-US" altLang="en-US" sz="2400">
              <a:solidFill>
                <a:schemeClr val="folHlink"/>
              </a:solidFill>
            </a:endParaRPr>
          </a:p>
          <a:p>
            <a:pPr latinLnBrk="1">
              <a:buSzTx/>
              <a:buFont typeface="Wingdings" pitchFamily="2" charset="2"/>
              <a:buChar char="§"/>
            </a:pPr>
            <a:endParaRPr lang="en-US" altLang="en-US" sz="2400">
              <a:solidFill>
                <a:schemeClr val="folHlink"/>
              </a:solidFill>
            </a:endParaRPr>
          </a:p>
        </p:txBody>
      </p:sp>
      <p:sp>
        <p:nvSpPr>
          <p:cNvPr id="56323" name="Freeform 3"/>
          <p:cNvSpPr>
            <a:spLocks/>
          </p:cNvSpPr>
          <p:nvPr/>
        </p:nvSpPr>
        <p:spPr bwMode="auto">
          <a:xfrm>
            <a:off x="2051050" y="5486400"/>
            <a:ext cx="1555750" cy="223838"/>
          </a:xfrm>
          <a:custGeom>
            <a:avLst/>
            <a:gdLst>
              <a:gd name="T0" fmla="*/ 2147483647 w 980"/>
              <a:gd name="T1" fmla="*/ 2147483647 h 154"/>
              <a:gd name="T2" fmla="*/ 0 w 980"/>
              <a:gd name="T3" fmla="*/ 0 h 154"/>
              <a:gd name="T4" fmla="*/ 2147483647 w 980"/>
              <a:gd name="T5" fmla="*/ 2147483647 h 154"/>
              <a:gd name="T6" fmla="*/ 2147483647 w 980"/>
              <a:gd name="T7" fmla="*/ 2147483647 h 154"/>
              <a:gd name="T8" fmla="*/ 2147483647 w 980"/>
              <a:gd name="T9" fmla="*/ 2147483647 h 154"/>
              <a:gd name="T10" fmla="*/ 2147483647 w 980"/>
              <a:gd name="T11" fmla="*/ 2147483647 h 154"/>
              <a:gd name="T12" fmla="*/ 2147483647 w 980"/>
              <a:gd name="T13" fmla="*/ 2147483647 h 154"/>
              <a:gd name="T14" fmla="*/ 2147483647 w 980"/>
              <a:gd name="T15" fmla="*/ 2147483647 h 154"/>
              <a:gd name="T16" fmla="*/ 2147483647 w 980"/>
              <a:gd name="T17" fmla="*/ 2147483647 h 154"/>
              <a:gd name="T18" fmla="*/ 2147483647 w 980"/>
              <a:gd name="T19" fmla="*/ 2147483647 h 1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80"/>
              <a:gd name="T31" fmla="*/ 0 h 154"/>
              <a:gd name="T32" fmla="*/ 980 w 980"/>
              <a:gd name="T33" fmla="*/ 154 h 1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80" h="154">
                <a:moveTo>
                  <a:pt x="4" y="154"/>
                </a:moveTo>
                <a:lnTo>
                  <a:pt x="0" y="0"/>
                </a:lnTo>
                <a:lnTo>
                  <a:pt x="83" y="39"/>
                </a:lnTo>
                <a:lnTo>
                  <a:pt x="154" y="61"/>
                </a:lnTo>
                <a:lnTo>
                  <a:pt x="209" y="76"/>
                </a:lnTo>
                <a:lnTo>
                  <a:pt x="283" y="91"/>
                </a:lnTo>
                <a:lnTo>
                  <a:pt x="428" y="111"/>
                </a:lnTo>
                <a:lnTo>
                  <a:pt x="592" y="126"/>
                </a:lnTo>
                <a:lnTo>
                  <a:pt x="979" y="141"/>
                </a:lnTo>
                <a:lnTo>
                  <a:pt x="980" y="154"/>
                </a:lnTo>
              </a:path>
            </a:pathLst>
          </a:custGeom>
          <a:solidFill>
            <a:schemeClr val="accent2"/>
          </a:solidFill>
          <a:ln>
            <a:noFill/>
          </a:ln>
          <a:extLst>
            <a:ext uri="{91240B29-F687-4F45-9708-019B960494DF}">
              <a14:hiddenLine xmlns:a14="http://schemas.microsoft.com/office/drawing/2010/main" w="9525" cap="flat" cmpd="sng">
                <a:solidFill>
                  <a:srgbClr val="000000"/>
                </a:solidFill>
                <a:prstDash val="solid"/>
                <a:miter lim="800000"/>
                <a:headEnd type="none" w="med" len="med"/>
                <a:tailEnd type="none" w="med" len="med"/>
              </a14:hiddenLine>
            </a:ext>
          </a:extLst>
        </p:spPr>
        <p:txBody>
          <a:bodyPr wrap="none"/>
          <a:lstStyle/>
          <a:p>
            <a:endParaRPr lang="en-US"/>
          </a:p>
        </p:txBody>
      </p:sp>
      <p:sp>
        <p:nvSpPr>
          <p:cNvPr id="56324" name="Freeform 4"/>
          <p:cNvSpPr>
            <a:spLocks/>
          </p:cNvSpPr>
          <p:nvPr/>
        </p:nvSpPr>
        <p:spPr bwMode="auto">
          <a:xfrm>
            <a:off x="373063" y="4100513"/>
            <a:ext cx="3513137" cy="1614487"/>
          </a:xfrm>
          <a:custGeom>
            <a:avLst/>
            <a:gdLst>
              <a:gd name="T0" fmla="*/ 0 w 3388"/>
              <a:gd name="T1" fmla="*/ 0 h 1023"/>
              <a:gd name="T2" fmla="*/ 0 w 3388"/>
              <a:gd name="T3" fmla="*/ 2147483647 h 1023"/>
              <a:gd name="T4" fmla="*/ 2147483647 w 3388"/>
              <a:gd name="T5" fmla="*/ 2147483647 h 1023"/>
              <a:gd name="T6" fmla="*/ 0 60000 65536"/>
              <a:gd name="T7" fmla="*/ 0 60000 65536"/>
              <a:gd name="T8" fmla="*/ 0 60000 65536"/>
              <a:gd name="T9" fmla="*/ 0 w 3388"/>
              <a:gd name="T10" fmla="*/ 0 h 1023"/>
              <a:gd name="T11" fmla="*/ 3388 w 3388"/>
              <a:gd name="T12" fmla="*/ 1023 h 1023"/>
            </a:gdLst>
            <a:ahLst/>
            <a:cxnLst>
              <a:cxn ang="T6">
                <a:pos x="T0" y="T1"/>
              </a:cxn>
              <a:cxn ang="T7">
                <a:pos x="T2" y="T3"/>
              </a:cxn>
              <a:cxn ang="T8">
                <a:pos x="T4" y="T5"/>
              </a:cxn>
            </a:cxnLst>
            <a:rect l="T9" t="T10" r="T11" b="T12"/>
            <a:pathLst>
              <a:path w="3388" h="1023">
                <a:moveTo>
                  <a:pt x="0" y="0"/>
                </a:moveTo>
                <a:lnTo>
                  <a:pt x="0" y="1022"/>
                </a:lnTo>
                <a:lnTo>
                  <a:pt x="3387" y="1022"/>
                </a:lnTo>
              </a:path>
            </a:pathLst>
          </a:custGeom>
          <a:noFill/>
          <a:ln w="25400" cap="rnd" cmpd="sng">
            <a:solidFill>
              <a:schemeClr val="tx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325" name="Rectangle 5"/>
          <p:cNvSpPr>
            <a:spLocks noChangeArrowheads="1"/>
          </p:cNvSpPr>
          <p:nvPr/>
        </p:nvSpPr>
        <p:spPr bwMode="auto">
          <a:xfrm>
            <a:off x="152400" y="5486400"/>
            <a:ext cx="4572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400"/>
              <a:t>0</a:t>
            </a:r>
            <a:r>
              <a:rPr lang="en-US" altLang="en-US" sz="3600" b="1"/>
              <a:t> </a:t>
            </a:r>
          </a:p>
        </p:txBody>
      </p:sp>
      <p:sp>
        <p:nvSpPr>
          <p:cNvPr id="56326" name="Line 6"/>
          <p:cNvSpPr>
            <a:spLocks noChangeShapeType="1"/>
          </p:cNvSpPr>
          <p:nvPr/>
        </p:nvSpPr>
        <p:spPr bwMode="auto">
          <a:xfrm>
            <a:off x="515938" y="4419600"/>
            <a:ext cx="3175" cy="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6327" name="Freeform 7"/>
          <p:cNvSpPr>
            <a:spLocks/>
          </p:cNvSpPr>
          <p:nvPr/>
        </p:nvSpPr>
        <p:spPr bwMode="auto">
          <a:xfrm>
            <a:off x="381000" y="4343400"/>
            <a:ext cx="3429000" cy="1392238"/>
          </a:xfrm>
          <a:custGeom>
            <a:avLst/>
            <a:gdLst>
              <a:gd name="T0" fmla="*/ 0 w 3492"/>
              <a:gd name="T1" fmla="*/ 2147483647 h 1021"/>
              <a:gd name="T2" fmla="*/ 2147483647 w 3492"/>
              <a:gd name="T3" fmla="*/ 2147483647 h 1021"/>
              <a:gd name="T4" fmla="*/ 2147483647 w 3492"/>
              <a:gd name="T5" fmla="*/ 2147483647 h 1021"/>
              <a:gd name="T6" fmla="*/ 2147483647 w 3492"/>
              <a:gd name="T7" fmla="*/ 2147483647 h 1021"/>
              <a:gd name="T8" fmla="*/ 2147483647 w 3492"/>
              <a:gd name="T9" fmla="*/ 2147483647 h 1021"/>
              <a:gd name="T10" fmla="*/ 0 60000 65536"/>
              <a:gd name="T11" fmla="*/ 0 60000 65536"/>
              <a:gd name="T12" fmla="*/ 0 60000 65536"/>
              <a:gd name="T13" fmla="*/ 0 60000 65536"/>
              <a:gd name="T14" fmla="*/ 0 60000 65536"/>
              <a:gd name="T15" fmla="*/ 0 w 3492"/>
              <a:gd name="T16" fmla="*/ 0 h 1021"/>
              <a:gd name="T17" fmla="*/ 3492 w 3492"/>
              <a:gd name="T18" fmla="*/ 1021 h 1021"/>
            </a:gdLst>
            <a:ahLst/>
            <a:cxnLst>
              <a:cxn ang="T10">
                <a:pos x="T0" y="T1"/>
              </a:cxn>
              <a:cxn ang="T11">
                <a:pos x="T2" y="T3"/>
              </a:cxn>
              <a:cxn ang="T12">
                <a:pos x="T4" y="T5"/>
              </a:cxn>
              <a:cxn ang="T13">
                <a:pos x="T6" y="T7"/>
              </a:cxn>
              <a:cxn ang="T14">
                <a:pos x="T8" y="T9"/>
              </a:cxn>
            </a:cxnLst>
            <a:rect l="T15" t="T16" r="T17" b="T18"/>
            <a:pathLst>
              <a:path w="3492" h="1021">
                <a:moveTo>
                  <a:pt x="0" y="1011"/>
                </a:moveTo>
                <a:cubicBezTo>
                  <a:pt x="27" y="982"/>
                  <a:pt x="43" y="1005"/>
                  <a:pt x="162" y="837"/>
                </a:cubicBezTo>
                <a:cubicBezTo>
                  <a:pt x="281" y="669"/>
                  <a:pt x="453" y="0"/>
                  <a:pt x="714" y="3"/>
                </a:cubicBezTo>
                <a:cubicBezTo>
                  <a:pt x="975" y="6"/>
                  <a:pt x="1265" y="689"/>
                  <a:pt x="1728" y="855"/>
                </a:cubicBezTo>
                <a:cubicBezTo>
                  <a:pt x="2191" y="1021"/>
                  <a:pt x="3125" y="969"/>
                  <a:pt x="3492" y="999"/>
                </a:cubicBezTo>
              </a:path>
            </a:pathLst>
          </a:custGeom>
          <a:noFill/>
          <a:ln w="38100" cap="flat" cmpd="sng">
            <a:solidFill>
              <a:schemeClr val="folHlink"/>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56328" name="Line 8"/>
          <p:cNvSpPr>
            <a:spLocks noChangeShapeType="1"/>
          </p:cNvSpPr>
          <p:nvPr/>
        </p:nvSpPr>
        <p:spPr bwMode="auto">
          <a:xfrm>
            <a:off x="2057400" y="5486400"/>
            <a:ext cx="1588" cy="228600"/>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6329" name="Line 9"/>
          <p:cNvSpPr>
            <a:spLocks noChangeShapeType="1"/>
          </p:cNvSpPr>
          <p:nvPr/>
        </p:nvSpPr>
        <p:spPr bwMode="auto">
          <a:xfrm flipH="1">
            <a:off x="2362200" y="5257800"/>
            <a:ext cx="228600" cy="3048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6330" name="Text Box 10"/>
          <p:cNvSpPr txBox="1">
            <a:spLocks noChangeArrowheads="1"/>
          </p:cNvSpPr>
          <p:nvPr/>
        </p:nvSpPr>
        <p:spPr bwMode="auto">
          <a:xfrm>
            <a:off x="2286000" y="4953000"/>
            <a:ext cx="106680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50000"/>
              </a:spcBef>
              <a:buClrTx/>
              <a:buSzTx/>
              <a:buFontTx/>
              <a:buNone/>
            </a:pPr>
            <a:r>
              <a:rPr lang="en-US" altLang="en-US" sz="2000">
                <a:sym typeface="Symbol" pitchFamily="18" charset="2"/>
              </a:rPr>
              <a:t> = .05</a:t>
            </a:r>
            <a:endParaRPr lang="en-US" altLang="en-US" sz="2000" baseline="-25000">
              <a:sym typeface="Symbol" pitchFamily="18" charset="2"/>
            </a:endParaRPr>
          </a:p>
        </p:txBody>
      </p:sp>
      <p:sp>
        <p:nvSpPr>
          <p:cNvPr id="56331" name="Rectangle 11"/>
          <p:cNvSpPr>
            <a:spLocks noChangeArrowheads="1"/>
          </p:cNvSpPr>
          <p:nvPr/>
        </p:nvSpPr>
        <p:spPr bwMode="auto">
          <a:xfrm>
            <a:off x="1600200" y="6096000"/>
            <a:ext cx="152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000" b="1">
                <a:solidFill>
                  <a:schemeClr val="hlink"/>
                </a:solidFill>
              </a:rPr>
              <a:t>F</a:t>
            </a:r>
            <a:r>
              <a:rPr lang="en-US" altLang="en-US" sz="2000" b="1" baseline="-25000">
                <a:solidFill>
                  <a:schemeClr val="hlink"/>
                </a:solidFill>
                <a:sym typeface="Symbol" pitchFamily="18" charset="2"/>
              </a:rPr>
              <a:t>U </a:t>
            </a:r>
            <a:r>
              <a:rPr lang="en-US" altLang="en-US" sz="2000" b="1">
                <a:solidFill>
                  <a:schemeClr val="hlink"/>
                </a:solidFill>
              </a:rPr>
              <a:t>= 3.89</a:t>
            </a:r>
          </a:p>
        </p:txBody>
      </p:sp>
      <p:sp>
        <p:nvSpPr>
          <p:cNvPr id="56332" name="Line 12"/>
          <p:cNvSpPr>
            <a:spLocks noChangeShapeType="1"/>
          </p:cNvSpPr>
          <p:nvPr/>
        </p:nvSpPr>
        <p:spPr bwMode="auto">
          <a:xfrm flipV="1">
            <a:off x="2057400" y="5715000"/>
            <a:ext cx="0" cy="457200"/>
          </a:xfrm>
          <a:prstGeom prst="line">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6333" name="Line 13"/>
          <p:cNvSpPr>
            <a:spLocks noChangeShapeType="1"/>
          </p:cNvSpPr>
          <p:nvPr/>
        </p:nvSpPr>
        <p:spPr bwMode="auto">
          <a:xfrm flipH="1">
            <a:off x="457200" y="5943600"/>
            <a:ext cx="1600200" cy="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6334" name="Line 14"/>
          <p:cNvSpPr>
            <a:spLocks noChangeShapeType="1"/>
          </p:cNvSpPr>
          <p:nvPr/>
        </p:nvSpPr>
        <p:spPr bwMode="auto">
          <a:xfrm flipH="1">
            <a:off x="2057400" y="5943600"/>
            <a:ext cx="1524000" cy="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6335" name="Rectangle 15"/>
          <p:cNvSpPr>
            <a:spLocks noChangeArrowheads="1"/>
          </p:cNvSpPr>
          <p:nvPr/>
        </p:nvSpPr>
        <p:spPr bwMode="auto">
          <a:xfrm>
            <a:off x="2362200" y="5867400"/>
            <a:ext cx="9906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1400"/>
              <a:t>Reject H</a:t>
            </a:r>
            <a:r>
              <a:rPr lang="en-US" altLang="en-US" sz="1400" baseline="-25000"/>
              <a:t>0</a:t>
            </a:r>
          </a:p>
        </p:txBody>
      </p:sp>
      <p:sp>
        <p:nvSpPr>
          <p:cNvPr id="56336" name="Rectangle 16"/>
          <p:cNvSpPr>
            <a:spLocks noChangeArrowheads="1"/>
          </p:cNvSpPr>
          <p:nvPr/>
        </p:nvSpPr>
        <p:spPr bwMode="auto">
          <a:xfrm>
            <a:off x="762000" y="5867400"/>
            <a:ext cx="9144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1400"/>
              <a:t>Do not </a:t>
            </a:r>
          </a:p>
          <a:p>
            <a:pPr>
              <a:lnSpc>
                <a:spcPct val="20000"/>
              </a:lnSpc>
              <a:spcBef>
                <a:spcPct val="50000"/>
              </a:spcBef>
              <a:buClrTx/>
              <a:buSzTx/>
              <a:buFontTx/>
              <a:buNone/>
            </a:pPr>
            <a:r>
              <a:rPr lang="en-US" altLang="en-US" sz="1400"/>
              <a:t>reject H</a:t>
            </a:r>
            <a:r>
              <a:rPr lang="en-US" altLang="en-US" sz="1400" baseline="-25000"/>
              <a:t>0</a:t>
            </a:r>
          </a:p>
        </p:txBody>
      </p:sp>
      <p:sp>
        <p:nvSpPr>
          <p:cNvPr id="56337" name="Rectangle 17"/>
          <p:cNvSpPr>
            <a:spLocks noChangeArrowheads="1"/>
          </p:cNvSpPr>
          <p:nvPr/>
        </p:nvSpPr>
        <p:spPr bwMode="auto">
          <a:xfrm>
            <a:off x="1524000" y="3733800"/>
            <a:ext cx="13716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000" b="1">
                <a:solidFill>
                  <a:schemeClr val="hlink"/>
                </a:solidFill>
              </a:rPr>
              <a:t>Critical Value:  </a:t>
            </a:r>
          </a:p>
          <a:p>
            <a:pPr>
              <a:spcBef>
                <a:spcPct val="50000"/>
              </a:spcBef>
              <a:buClrTx/>
              <a:buSzTx/>
              <a:buFontTx/>
              <a:buNone/>
            </a:pPr>
            <a:r>
              <a:rPr lang="en-US" altLang="en-US" sz="2000" b="1">
                <a:solidFill>
                  <a:schemeClr val="hlink"/>
                </a:solidFill>
              </a:rPr>
              <a:t>F</a:t>
            </a:r>
            <a:r>
              <a:rPr lang="en-US" altLang="en-US" sz="2000" b="1" baseline="-25000">
                <a:solidFill>
                  <a:schemeClr val="hlink"/>
                </a:solidFill>
                <a:sym typeface="Symbol" pitchFamily="18" charset="2"/>
              </a:rPr>
              <a:t>U </a:t>
            </a:r>
            <a:r>
              <a:rPr lang="en-US" altLang="en-US" sz="2000" b="1">
                <a:solidFill>
                  <a:schemeClr val="hlink"/>
                </a:solidFill>
              </a:rPr>
              <a:t>= 3.89</a:t>
            </a:r>
          </a:p>
        </p:txBody>
      </p:sp>
      <p:sp>
        <p:nvSpPr>
          <p:cNvPr id="56338" name="Rectangle 18"/>
          <p:cNvSpPr>
            <a:spLocks noGrp="1" noChangeArrowheads="1"/>
          </p:cNvSpPr>
          <p:nvPr>
            <p:ph type="title"/>
          </p:nvPr>
        </p:nvSpPr>
        <p:spPr>
          <a:noFill/>
        </p:spPr>
        <p:txBody>
          <a:bodyPr/>
          <a:lstStyle/>
          <a:p>
            <a:pPr eaLnBrk="1" hangingPunct="1"/>
            <a:r>
              <a:rPr lang="en-US" altLang="en-US" smtClean="0"/>
              <a:t>Example</a:t>
            </a:r>
          </a:p>
        </p:txBody>
      </p:sp>
      <p:sp>
        <p:nvSpPr>
          <p:cNvPr id="56339" name="Rectangle 19"/>
          <p:cNvSpPr>
            <a:spLocks noChangeArrowheads="1"/>
          </p:cNvSpPr>
          <p:nvPr/>
        </p:nvSpPr>
        <p:spPr bwMode="auto">
          <a:xfrm>
            <a:off x="533400" y="1524000"/>
            <a:ext cx="4267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457200" indent="-457200"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buSzPct val="105000"/>
              <a:buFont typeface="Wingdings" pitchFamily="2" charset="2"/>
              <a:buChar char="§"/>
            </a:pPr>
            <a:r>
              <a:rPr lang="en-US" altLang="en-US" sz="2000">
                <a:solidFill>
                  <a:schemeClr val="hlink"/>
                </a:solidFill>
              </a:rPr>
              <a:t>H</a:t>
            </a:r>
            <a:r>
              <a:rPr lang="en-US" altLang="en-US" sz="2000" baseline="-25000">
                <a:solidFill>
                  <a:schemeClr val="hlink"/>
                </a:solidFill>
              </a:rPr>
              <a:t>0</a:t>
            </a:r>
            <a:r>
              <a:rPr lang="en-US" altLang="en-US" sz="2000">
                <a:solidFill>
                  <a:schemeClr val="hlink"/>
                </a:solidFill>
              </a:rPr>
              <a:t>: </a:t>
            </a:r>
            <a:r>
              <a:rPr lang="el-GR" altLang="en-US" sz="2000">
                <a:solidFill>
                  <a:schemeClr val="hlink"/>
                </a:solidFill>
                <a:cs typeface="Arial" charset="0"/>
              </a:rPr>
              <a:t>µ</a:t>
            </a:r>
            <a:r>
              <a:rPr lang="en-US" altLang="en-US" sz="2000" baseline="-25000">
                <a:solidFill>
                  <a:schemeClr val="hlink"/>
                </a:solidFill>
              </a:rPr>
              <a:t>1</a:t>
            </a:r>
            <a:r>
              <a:rPr lang="en-US" altLang="en-US" sz="2000">
                <a:solidFill>
                  <a:schemeClr val="hlink"/>
                </a:solidFill>
              </a:rPr>
              <a:t> = </a:t>
            </a:r>
            <a:r>
              <a:rPr lang="el-GR" altLang="en-US" sz="2000">
                <a:solidFill>
                  <a:schemeClr val="hlink"/>
                </a:solidFill>
                <a:cs typeface="Arial" charset="0"/>
              </a:rPr>
              <a:t>µ</a:t>
            </a:r>
            <a:r>
              <a:rPr lang="en-US" altLang="en-US" sz="2000" baseline="-25000">
                <a:solidFill>
                  <a:schemeClr val="hlink"/>
                </a:solidFill>
              </a:rPr>
              <a:t>2 </a:t>
            </a:r>
            <a:r>
              <a:rPr lang="en-US" altLang="en-US" sz="2000">
                <a:solidFill>
                  <a:schemeClr val="hlink"/>
                </a:solidFill>
              </a:rPr>
              <a:t>= </a:t>
            </a:r>
            <a:r>
              <a:rPr lang="el-GR" altLang="en-US" sz="2000">
                <a:solidFill>
                  <a:schemeClr val="hlink"/>
                </a:solidFill>
                <a:cs typeface="Arial" charset="0"/>
              </a:rPr>
              <a:t>µ</a:t>
            </a:r>
            <a:r>
              <a:rPr lang="en-US" altLang="en-US" sz="2000" baseline="-25000">
                <a:solidFill>
                  <a:schemeClr val="hlink"/>
                </a:solidFill>
              </a:rPr>
              <a:t>3</a:t>
            </a:r>
            <a:endParaRPr lang="en-US" altLang="en-US" sz="2000">
              <a:solidFill>
                <a:schemeClr val="hlink"/>
              </a:solidFill>
            </a:endParaRPr>
          </a:p>
          <a:p>
            <a:pPr>
              <a:buSzPct val="105000"/>
              <a:buFont typeface="Wingdings" pitchFamily="2" charset="2"/>
              <a:buChar char="§"/>
            </a:pPr>
            <a:r>
              <a:rPr lang="en-US" altLang="en-US" sz="2000">
                <a:solidFill>
                  <a:schemeClr val="hlink"/>
                </a:solidFill>
              </a:rPr>
              <a:t>H</a:t>
            </a:r>
            <a:r>
              <a:rPr lang="en-US" altLang="en-US" sz="2000" baseline="-25000">
                <a:solidFill>
                  <a:schemeClr val="hlink"/>
                </a:solidFill>
              </a:rPr>
              <a:t>1</a:t>
            </a:r>
            <a:r>
              <a:rPr lang="en-US" altLang="en-US" sz="2000">
                <a:solidFill>
                  <a:schemeClr val="hlink"/>
                </a:solidFill>
              </a:rPr>
              <a:t>: </a:t>
            </a:r>
            <a:r>
              <a:rPr lang="el-GR" altLang="en-US" sz="2000">
                <a:solidFill>
                  <a:schemeClr val="hlink"/>
                </a:solidFill>
                <a:cs typeface="Arial" charset="0"/>
              </a:rPr>
              <a:t>µ</a:t>
            </a:r>
            <a:r>
              <a:rPr lang="en-US" altLang="en-US" sz="2000" baseline="-25000">
                <a:solidFill>
                  <a:schemeClr val="hlink"/>
                </a:solidFill>
                <a:cs typeface="Arial" charset="0"/>
              </a:rPr>
              <a:t>j</a:t>
            </a:r>
            <a:r>
              <a:rPr lang="en-US" altLang="en-US" sz="2000">
                <a:solidFill>
                  <a:schemeClr val="hlink"/>
                </a:solidFill>
              </a:rPr>
              <a:t> not all equal</a:t>
            </a:r>
            <a:r>
              <a:rPr lang="en-US" altLang="en-US" sz="2000">
                <a:latin typeface="Symbol" pitchFamily="18" charset="2"/>
              </a:rPr>
              <a:t> </a:t>
            </a:r>
          </a:p>
          <a:p>
            <a:pPr>
              <a:buSzPct val="105000"/>
              <a:buFont typeface="Wingdings" pitchFamily="2" charset="2"/>
              <a:buChar char="§"/>
            </a:pPr>
            <a:r>
              <a:rPr lang="en-US" altLang="en-US" sz="2000">
                <a:latin typeface="Symbol" pitchFamily="18" charset="2"/>
              </a:rPr>
              <a:t></a:t>
            </a:r>
            <a:r>
              <a:rPr lang="en-US" altLang="en-US" sz="2000"/>
              <a:t> </a:t>
            </a:r>
            <a:r>
              <a:rPr lang="en-US" altLang="en-US" sz="2000">
                <a:latin typeface="Symbol" pitchFamily="18" charset="2"/>
              </a:rPr>
              <a:t></a:t>
            </a:r>
            <a:r>
              <a:rPr lang="en-US" altLang="en-US" sz="2000"/>
              <a:t> 0.05</a:t>
            </a:r>
          </a:p>
          <a:p>
            <a:pPr eaLnBrk="1" hangingPunct="1">
              <a:buSzPct val="105000"/>
              <a:buFont typeface="Wingdings" pitchFamily="2" charset="2"/>
              <a:buChar char="§"/>
            </a:pPr>
            <a:r>
              <a:rPr lang="en-US" altLang="en-US" sz="2000"/>
              <a:t>df</a:t>
            </a:r>
            <a:r>
              <a:rPr lang="en-US" altLang="en-US" sz="2000" baseline="-25000"/>
              <a:t>1</a:t>
            </a:r>
            <a:r>
              <a:rPr lang="en-US" altLang="en-US" sz="2000"/>
              <a:t>= 2, df</a:t>
            </a:r>
            <a:r>
              <a:rPr lang="en-US" altLang="en-US" sz="2000" baseline="-25000"/>
              <a:t>2</a:t>
            </a:r>
            <a:r>
              <a:rPr lang="en-US" altLang="en-US" sz="2000"/>
              <a:t> = 12 </a:t>
            </a:r>
          </a:p>
          <a:p>
            <a:pPr eaLnBrk="1" hangingPunct="1">
              <a:buSzPct val="105000"/>
              <a:buFont typeface="Wingdings" pitchFamily="2" charset="2"/>
              <a:buChar char="§"/>
            </a:pPr>
            <a:r>
              <a:rPr lang="en-US" altLang="en-US" sz="2000"/>
              <a:t>Table 9: Critical Value=2.052</a:t>
            </a:r>
            <a:endParaRPr lang="en-US" altLang="en-US" sz="2000" b="1"/>
          </a:p>
          <a:p>
            <a:pPr eaLnBrk="1" hangingPunct="1"/>
            <a:endParaRPr lang="en-US" altLang="en-US" sz="2000" b="1"/>
          </a:p>
        </p:txBody>
      </p:sp>
      <p:graphicFrame>
        <p:nvGraphicFramePr>
          <p:cNvPr id="56340" name="Object 20"/>
          <p:cNvGraphicFramePr>
            <a:graphicFrameLocks noChangeAspect="1"/>
          </p:cNvGraphicFramePr>
          <p:nvPr/>
        </p:nvGraphicFramePr>
        <p:xfrm>
          <a:off x="4776788" y="2106613"/>
          <a:ext cx="3933825" cy="842962"/>
        </p:xfrm>
        <a:graphic>
          <a:graphicData uri="http://schemas.openxmlformats.org/presentationml/2006/ole">
            <mc:AlternateContent xmlns:mc="http://schemas.openxmlformats.org/markup-compatibility/2006">
              <mc:Choice xmlns:v="urn:schemas-microsoft-com:vml" Requires="v">
                <p:oleObj spid="_x0000_s56346" name="Equation" r:id="rId4" imgW="1930400" imgH="419100" progId="Equation.DSMT4">
                  <p:embed/>
                </p:oleObj>
              </mc:Choice>
              <mc:Fallback>
                <p:oleObj name="Equation" r:id="rId4" imgW="1930400" imgH="419100" progId="Equation.DSMT4">
                  <p:embed/>
                  <p:pic>
                    <p:nvPicPr>
                      <p:cNvPr id="0"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788" y="2106613"/>
                        <a:ext cx="3933825" cy="842962"/>
                      </a:xfrm>
                      <a:prstGeom prst="rect">
                        <a:avLst/>
                      </a:prstGeom>
                      <a:solidFill>
                        <a:srgbClr val="C7DA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41" name="Line 21"/>
          <p:cNvSpPr>
            <a:spLocks noChangeShapeType="1"/>
          </p:cNvSpPr>
          <p:nvPr/>
        </p:nvSpPr>
        <p:spPr bwMode="auto">
          <a:xfrm>
            <a:off x="3810000" y="2895600"/>
            <a:ext cx="0" cy="2743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42" name="Line 22"/>
          <p:cNvSpPr>
            <a:spLocks noChangeShapeType="1"/>
          </p:cNvSpPr>
          <p:nvPr/>
        </p:nvSpPr>
        <p:spPr bwMode="auto">
          <a:xfrm>
            <a:off x="3810000" y="2895600"/>
            <a:ext cx="914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43" name="Rectangle 23"/>
          <p:cNvSpPr>
            <a:spLocks noChangeArrowheads="1"/>
          </p:cNvSpPr>
          <p:nvPr/>
        </p:nvSpPr>
        <p:spPr bwMode="auto">
          <a:xfrm>
            <a:off x="3352800" y="6019800"/>
            <a:ext cx="1447800" cy="393700"/>
          </a:xfrm>
          <a:prstGeom prst="rect">
            <a:avLst/>
          </a:prstGeom>
          <a:solidFill>
            <a:srgbClr val="C7DAF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spcBef>
                <a:spcPct val="50000"/>
              </a:spcBef>
              <a:buClrTx/>
              <a:buSzTx/>
              <a:buFontTx/>
              <a:buNone/>
            </a:pPr>
            <a:r>
              <a:rPr lang="en-US" altLang="en-US" sz="2000" b="1"/>
              <a:t>F</a:t>
            </a:r>
            <a:r>
              <a:rPr lang="en-US" altLang="en-US" sz="2000" b="1" baseline="-25000">
                <a:sym typeface="Symbol" pitchFamily="18" charset="2"/>
              </a:rPr>
              <a:t> </a:t>
            </a:r>
            <a:r>
              <a:rPr lang="en-US" altLang="en-US" sz="2000" b="1"/>
              <a:t>= 25.275</a:t>
            </a:r>
          </a:p>
        </p:txBody>
      </p:sp>
      <p:sp>
        <p:nvSpPr>
          <p:cNvPr id="56344" name="Line 24"/>
          <p:cNvSpPr>
            <a:spLocks noChangeShapeType="1"/>
          </p:cNvSpPr>
          <p:nvPr/>
        </p:nvSpPr>
        <p:spPr bwMode="auto">
          <a:xfrm flipV="1">
            <a:off x="3810000" y="57912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42" name="Group 2"/>
          <p:cNvGraphicFramePr>
            <a:graphicFrameLocks noGrp="1"/>
          </p:cNvGraphicFramePr>
          <p:nvPr>
            <p:ph sz="quarter" idx="1"/>
          </p:nvPr>
        </p:nvGraphicFramePr>
        <p:xfrm>
          <a:off x="838200" y="2286000"/>
          <a:ext cx="8001000" cy="2195513"/>
        </p:xfrm>
        <a:graphic>
          <a:graphicData uri="http://schemas.openxmlformats.org/drawingml/2006/table">
            <a:tbl>
              <a:tblPr/>
              <a:tblGrid>
                <a:gridCol w="1584325"/>
                <a:gridCol w="1585913"/>
                <a:gridCol w="830262"/>
                <a:gridCol w="1333500"/>
                <a:gridCol w="1333500"/>
                <a:gridCol w="1333500"/>
              </a:tblGrid>
              <a:tr h="180975">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charset="0"/>
                        </a:rPr>
                        <a:t>Source</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charset="0"/>
                        </a:rPr>
                        <a:t>SS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charset="0"/>
                        </a:rPr>
                        <a:t>DF</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charset="0"/>
                        </a:rPr>
                        <a:t>MS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charset="0"/>
                        </a:rPr>
                        <a:t>F</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charset="0"/>
                        </a:rPr>
                        <a:t>P-value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606425">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charset="0"/>
                        </a:rPr>
                        <a:t>Between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charset="0"/>
                        </a:rPr>
                        <a:t>4716.4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charset="0"/>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charset="0"/>
                        </a:rPr>
                        <a:t>2358.2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charset="0"/>
                        </a:rPr>
                        <a:t>25.76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charset="0"/>
                        </a:rPr>
                        <a:t>&lt;0.001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28638">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charset="0"/>
                        </a:rPr>
                        <a:t>Within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charset="0"/>
                        </a:rPr>
                        <a:t>1119.6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charset="0"/>
                        </a:rPr>
                        <a:t>12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charset="0"/>
                        </a:rPr>
                        <a:t>93.3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603250">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charset="0"/>
                        </a:rPr>
                        <a:t>Total</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charset="0"/>
                        </a:rPr>
                        <a:t>5836.0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57383" name="Rectangle 39"/>
          <p:cNvSpPr>
            <a:spLocks noGrp="1" noChangeArrowheads="1"/>
          </p:cNvSpPr>
          <p:nvPr>
            <p:ph type="body" sz="half" idx="3"/>
          </p:nvPr>
        </p:nvSpPr>
        <p:spPr>
          <a:xfrm>
            <a:off x="685800" y="1600200"/>
            <a:ext cx="8077200" cy="609600"/>
          </a:xfrm>
        </p:spPr>
        <p:txBody>
          <a:bodyPr/>
          <a:lstStyle/>
          <a:p>
            <a:pPr eaLnBrk="1" hangingPunct="1"/>
            <a:r>
              <a:rPr lang="en-US" altLang="en-US" sz="2400" b="1" smtClean="0"/>
              <a:t>ANOVA Table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en-US" smtClean="0"/>
              <a:t>Learning Objectives</a:t>
            </a:r>
          </a:p>
        </p:txBody>
      </p:sp>
      <p:sp>
        <p:nvSpPr>
          <p:cNvPr id="30723" name="Rectangle 3"/>
          <p:cNvSpPr>
            <a:spLocks noGrp="1" noChangeArrowheads="1"/>
          </p:cNvSpPr>
          <p:nvPr>
            <p:ph type="body" idx="1"/>
          </p:nvPr>
        </p:nvSpPr>
        <p:spPr>
          <a:xfrm>
            <a:off x="533400" y="1676400"/>
            <a:ext cx="8382000" cy="4800600"/>
          </a:xfrm>
        </p:spPr>
        <p:txBody>
          <a:bodyPr/>
          <a:lstStyle/>
          <a:p>
            <a:pPr eaLnBrk="1" hangingPunct="1">
              <a:lnSpc>
                <a:spcPct val="110000"/>
              </a:lnSpc>
              <a:spcBef>
                <a:spcPct val="40000"/>
              </a:spcBef>
            </a:pPr>
            <a:r>
              <a:rPr lang="en-US" altLang="en-US" sz="2000" smtClean="0"/>
              <a:t>Until now, we have considered two groups of individuals and we've wanted to know if the two groups were sampled from distributions with equal population means or medians. </a:t>
            </a:r>
          </a:p>
          <a:p>
            <a:pPr eaLnBrk="1" hangingPunct="1">
              <a:lnSpc>
                <a:spcPct val="110000"/>
              </a:lnSpc>
              <a:spcBef>
                <a:spcPct val="40000"/>
              </a:spcBef>
            </a:pPr>
            <a:r>
              <a:rPr lang="en-US" altLang="en-US" sz="2000" smtClean="0"/>
              <a:t>Suppose we would like to consider </a:t>
            </a:r>
            <a:r>
              <a:rPr lang="en-US" altLang="en-US" sz="2000" smtClean="0">
                <a:solidFill>
                  <a:schemeClr val="hlink"/>
                </a:solidFill>
              </a:rPr>
              <a:t>more than two groups</a:t>
            </a:r>
            <a:r>
              <a:rPr lang="en-US" altLang="en-US" sz="2000" smtClean="0"/>
              <a:t> of individuals and, in particular, test whether the groups were sampled from distributions with equal population means.</a:t>
            </a:r>
          </a:p>
          <a:p>
            <a:pPr eaLnBrk="1" hangingPunct="1">
              <a:lnSpc>
                <a:spcPct val="105000"/>
              </a:lnSpc>
              <a:spcBef>
                <a:spcPct val="30000"/>
              </a:spcBef>
            </a:pPr>
            <a:r>
              <a:rPr lang="en-US" altLang="en-US" sz="2000" smtClean="0"/>
              <a:t>How to use one-way analysis of variance (</a:t>
            </a:r>
            <a:r>
              <a:rPr lang="en-US" altLang="en-US" sz="2000" smtClean="0">
                <a:solidFill>
                  <a:schemeClr val="hlink"/>
                </a:solidFill>
              </a:rPr>
              <a:t>ANOVA</a:t>
            </a:r>
            <a:r>
              <a:rPr lang="en-US" altLang="en-US" sz="2000" smtClean="0"/>
              <a:t>) to test for differences among the means of several populations ( “groups”)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895350" y="609600"/>
            <a:ext cx="723900" cy="1143000"/>
          </a:xfrm>
          <a:prstGeom prst="rect">
            <a:avLst/>
          </a:prstGeom>
          <a:solidFill>
            <a:schemeClr val="bg1"/>
          </a:solidFill>
          <a:ln w="9525">
            <a:solidFill>
              <a:schemeClr val="bg1"/>
            </a:solidFill>
            <a:miter lim="800000"/>
            <a:headEnd/>
            <a:tailEnd/>
          </a:ln>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sz="1800">
              <a:solidFill>
                <a:srgbClr val="000000"/>
              </a:solidFill>
              <a:ea typeface="MS PGothic" pitchFamily="34" charset="-128"/>
            </a:endParaRPr>
          </a:p>
        </p:txBody>
      </p:sp>
      <p:sp>
        <p:nvSpPr>
          <p:cNvPr id="58371" name="Rectangle 87"/>
          <p:cNvSpPr>
            <a:spLocks noChangeArrowheads="1"/>
          </p:cNvSpPr>
          <p:nvPr/>
        </p:nvSpPr>
        <p:spPr bwMode="auto">
          <a:xfrm>
            <a:off x="0" y="76200"/>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eaLnBrk="1" hangingPunct="1"/>
            <a:r>
              <a:rPr lang="en-US" altLang="en-US" sz="2800" b="1">
                <a:solidFill>
                  <a:srgbClr val="7030A0"/>
                </a:solidFill>
                <a:latin typeface="Comic Sans MS" pitchFamily="66" charset="0"/>
                <a:ea typeface="MS PGothic" pitchFamily="34" charset="-128"/>
              </a:rPr>
              <a:t>Next Lecture: </a:t>
            </a:r>
            <a:r>
              <a:rPr lang="en-US" altLang="en-US" sz="2800" b="1">
                <a:solidFill>
                  <a:srgbClr val="000000"/>
                </a:solidFill>
                <a:latin typeface="Comic Sans MS" pitchFamily="66" charset="0"/>
                <a:ea typeface="MS PGothic" pitchFamily="34" charset="-128"/>
              </a:rPr>
              <a:t>Categorical Data Methods</a:t>
            </a:r>
            <a:endParaRPr lang="sv-SE" altLang="en-US" sz="2800" b="1">
              <a:solidFill>
                <a:srgbClr val="000000"/>
              </a:solidFill>
              <a:latin typeface="Comic Sans MS" pitchFamily="66" charset="0"/>
              <a:ea typeface="MS PGothic" pitchFamily="34" charset="-128"/>
            </a:endParaRPr>
          </a:p>
        </p:txBody>
      </p:sp>
      <p:sp>
        <p:nvSpPr>
          <p:cNvPr id="58372" name="Line 88"/>
          <p:cNvSpPr>
            <a:spLocks noChangeShapeType="1"/>
          </p:cNvSpPr>
          <p:nvPr/>
        </p:nvSpPr>
        <p:spPr bwMode="auto">
          <a:xfrm>
            <a:off x="609600" y="762000"/>
            <a:ext cx="7924800" cy="0"/>
          </a:xfrm>
          <a:prstGeom prst="line">
            <a:avLst/>
          </a:prstGeom>
          <a:noFill/>
          <a:ln w="3175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58373" name="Content Placeholder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676400"/>
            <a:ext cx="7500938" cy="388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143000" y="381000"/>
            <a:ext cx="7078663" cy="990600"/>
          </a:xfrm>
        </p:spPr>
        <p:txBody>
          <a:bodyPr/>
          <a:lstStyle/>
          <a:p>
            <a:pPr eaLnBrk="1" hangingPunct="1"/>
            <a:r>
              <a:rPr lang="en-US" altLang="en-US" smtClean="0"/>
              <a:t>Hypotheses of One-Way ANOVA</a:t>
            </a:r>
          </a:p>
        </p:txBody>
      </p:sp>
      <p:sp>
        <p:nvSpPr>
          <p:cNvPr id="31747" name="Rectangle 3"/>
          <p:cNvSpPr>
            <a:spLocks noGrp="1" noChangeArrowheads="1"/>
          </p:cNvSpPr>
          <p:nvPr>
            <p:ph type="body" sz="half" idx="1"/>
          </p:nvPr>
        </p:nvSpPr>
        <p:spPr>
          <a:xfrm>
            <a:off x="838200" y="1868488"/>
            <a:ext cx="7620000" cy="4532312"/>
          </a:xfrm>
        </p:spPr>
        <p:txBody>
          <a:bodyPr/>
          <a:lstStyle/>
          <a:p>
            <a:pPr eaLnBrk="1" hangingPunct="1">
              <a:lnSpc>
                <a:spcPct val="110000"/>
              </a:lnSpc>
            </a:pPr>
            <a:r>
              <a:rPr lang="en-US" altLang="en-US" sz="2400" smtClean="0"/>
              <a:t> </a:t>
            </a:r>
          </a:p>
          <a:p>
            <a:pPr lvl="1" eaLnBrk="1" hangingPunct="1">
              <a:lnSpc>
                <a:spcPct val="110000"/>
              </a:lnSpc>
            </a:pPr>
            <a:r>
              <a:rPr lang="en-US" altLang="en-US" sz="2000" smtClean="0"/>
              <a:t>All population means are equal </a:t>
            </a:r>
          </a:p>
          <a:p>
            <a:pPr lvl="1" eaLnBrk="1" hangingPunct="1">
              <a:lnSpc>
                <a:spcPct val="110000"/>
              </a:lnSpc>
            </a:pPr>
            <a:r>
              <a:rPr lang="en-US" altLang="en-US" sz="2000" smtClean="0"/>
              <a:t>No treatment effect (no variation in means among groups)</a:t>
            </a:r>
          </a:p>
          <a:p>
            <a:pPr lvl="1" eaLnBrk="1" hangingPunct="1">
              <a:lnSpc>
                <a:spcPct val="110000"/>
              </a:lnSpc>
            </a:pPr>
            <a:endParaRPr lang="en-US" altLang="en-US" sz="700" smtClean="0"/>
          </a:p>
          <a:p>
            <a:pPr lvl="1" eaLnBrk="1" hangingPunct="1">
              <a:lnSpc>
                <a:spcPct val="110000"/>
              </a:lnSpc>
            </a:pPr>
            <a:endParaRPr lang="en-US" altLang="en-US" sz="700" smtClean="0"/>
          </a:p>
          <a:p>
            <a:pPr eaLnBrk="1" hangingPunct="1">
              <a:lnSpc>
                <a:spcPct val="110000"/>
              </a:lnSpc>
            </a:pPr>
            <a:r>
              <a:rPr lang="en-US" altLang="en-US" sz="2100" smtClean="0"/>
              <a:t> </a:t>
            </a:r>
          </a:p>
          <a:p>
            <a:pPr lvl="1" eaLnBrk="1" hangingPunct="1">
              <a:lnSpc>
                <a:spcPct val="110000"/>
              </a:lnSpc>
            </a:pPr>
            <a:r>
              <a:rPr lang="en-US" altLang="en-US" sz="2000" smtClean="0"/>
              <a:t>At least one population mean is different </a:t>
            </a:r>
          </a:p>
          <a:p>
            <a:pPr lvl="1" eaLnBrk="1" hangingPunct="1">
              <a:lnSpc>
                <a:spcPct val="110000"/>
              </a:lnSpc>
            </a:pPr>
            <a:r>
              <a:rPr lang="en-US" altLang="en-US" sz="2000" smtClean="0"/>
              <a:t>There is a treatment effect </a:t>
            </a:r>
          </a:p>
          <a:p>
            <a:pPr lvl="1" eaLnBrk="1" hangingPunct="1">
              <a:lnSpc>
                <a:spcPct val="110000"/>
              </a:lnSpc>
            </a:pPr>
            <a:r>
              <a:rPr lang="en-US" altLang="en-US" sz="2000" smtClean="0"/>
              <a:t>Does not mean that all population means are different (some pairs may be the same) </a:t>
            </a:r>
          </a:p>
          <a:p>
            <a:pPr lvl="1" eaLnBrk="1" hangingPunct="1">
              <a:lnSpc>
                <a:spcPct val="110000"/>
              </a:lnSpc>
            </a:pPr>
            <a:endParaRPr lang="en-US" altLang="en-US" sz="2300" smtClean="0"/>
          </a:p>
        </p:txBody>
      </p:sp>
      <p:graphicFrame>
        <p:nvGraphicFramePr>
          <p:cNvPr id="31748" name="Object 5"/>
          <p:cNvGraphicFramePr>
            <a:graphicFrameLocks noChangeAspect="1"/>
          </p:cNvGraphicFramePr>
          <p:nvPr/>
        </p:nvGraphicFramePr>
        <p:xfrm>
          <a:off x="1295400" y="3429000"/>
          <a:ext cx="5624513" cy="411163"/>
        </p:xfrm>
        <a:graphic>
          <a:graphicData uri="http://schemas.openxmlformats.org/presentationml/2006/ole">
            <mc:AlternateContent xmlns:mc="http://schemas.openxmlformats.org/markup-compatibility/2006">
              <mc:Choice xmlns:v="urn:schemas-microsoft-com:vml" Requires="v">
                <p:oleObj spid="_x0000_s31751" name="Equation" r:id="rId4" imgW="3238500" imgH="241300" progId="Equation.DSMT4">
                  <p:embed/>
                </p:oleObj>
              </mc:Choice>
              <mc:Fallback>
                <p:oleObj name="Equation" r:id="rId4" imgW="3238500" imgH="2413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3429000"/>
                        <a:ext cx="5624513" cy="411163"/>
                      </a:xfrm>
                      <a:prstGeom prst="rect">
                        <a:avLst/>
                      </a:prstGeom>
                      <a:solidFill>
                        <a:srgbClr val="FDE0B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1749" name="Picture 6"/>
          <p:cNvPicPr>
            <a:picLocks noGrp="1" noChangeAspect="1" noChangeArrowheads="1"/>
          </p:cNvPicPr>
          <p:nvPr>
            <p:ph sz="half" idx="2"/>
          </p:nvPr>
        </p:nvPicPr>
        <p:blipFill>
          <a:blip r:embed="rId6">
            <a:lum bright="-40000" contrast="60000"/>
            <a:extLst>
              <a:ext uri="{28A0092B-C50C-407E-A947-70E740481C1C}">
                <a14:useLocalDpi xmlns:a14="http://schemas.microsoft.com/office/drawing/2010/main" val="0"/>
              </a:ext>
            </a:extLst>
          </a:blip>
          <a:srcRect/>
          <a:stretch>
            <a:fillRect/>
          </a:stretch>
        </p:blipFill>
        <p:spPr>
          <a:xfrm>
            <a:off x="1219200" y="1851025"/>
            <a:ext cx="3581400" cy="587375"/>
          </a:xfr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lnSpc>
                <a:spcPct val="110000"/>
              </a:lnSpc>
            </a:pPr>
            <a:r>
              <a:rPr lang="en-US" altLang="en-US" smtClean="0"/>
              <a:t>One-Factor ANOVA </a:t>
            </a:r>
          </a:p>
        </p:txBody>
      </p:sp>
      <p:pic>
        <p:nvPicPr>
          <p:cNvPr id="32771" name="Picture 23"/>
          <p:cNvPicPr>
            <a:picLocks noGrp="1" noChangeAspect="1" noChangeArrowheads="1"/>
          </p:cNvPicPr>
          <p:nvPr>
            <p:ph sz="half" idx="1"/>
          </p:nvPr>
        </p:nvPicPr>
        <p:blipFill>
          <a:blip r:embed="rId3">
            <a:lum bright="-40000" contrast="60000"/>
            <a:extLst>
              <a:ext uri="{28A0092B-C50C-407E-A947-70E740481C1C}">
                <a14:useLocalDpi xmlns:a14="http://schemas.microsoft.com/office/drawing/2010/main" val="0"/>
              </a:ext>
            </a:extLst>
          </a:blip>
          <a:srcRect/>
          <a:stretch>
            <a:fillRect/>
          </a:stretch>
        </p:blipFill>
        <p:spPr>
          <a:xfrm>
            <a:off x="2438400" y="1752600"/>
            <a:ext cx="3962400" cy="1352550"/>
          </a:xfrm>
          <a:noFill/>
        </p:spPr>
      </p:pic>
      <p:sp>
        <p:nvSpPr>
          <p:cNvPr id="32772" name="Freeform 3"/>
          <p:cNvSpPr>
            <a:spLocks/>
          </p:cNvSpPr>
          <p:nvPr/>
        </p:nvSpPr>
        <p:spPr bwMode="auto">
          <a:xfrm>
            <a:off x="2819400" y="3733800"/>
            <a:ext cx="1827213" cy="1446213"/>
          </a:xfrm>
          <a:custGeom>
            <a:avLst/>
            <a:gdLst>
              <a:gd name="T0" fmla="*/ 2147483647 w 1151"/>
              <a:gd name="T1" fmla="*/ 2147483647 h 911"/>
              <a:gd name="T2" fmla="*/ 2147483647 w 1151"/>
              <a:gd name="T3" fmla="*/ 2147483647 h 911"/>
              <a:gd name="T4" fmla="*/ 2147483647 w 1151"/>
              <a:gd name="T5" fmla="*/ 2147483647 h 911"/>
              <a:gd name="T6" fmla="*/ 2147483647 w 1151"/>
              <a:gd name="T7" fmla="*/ 2147483647 h 911"/>
              <a:gd name="T8" fmla="*/ 2147483647 w 1151"/>
              <a:gd name="T9" fmla="*/ 2147483647 h 911"/>
              <a:gd name="T10" fmla="*/ 2147483647 w 1151"/>
              <a:gd name="T11" fmla="*/ 2147483647 h 911"/>
              <a:gd name="T12" fmla="*/ 2147483647 w 1151"/>
              <a:gd name="T13" fmla="*/ 2147483647 h 911"/>
              <a:gd name="T14" fmla="*/ 2147483647 w 1151"/>
              <a:gd name="T15" fmla="*/ 2147483647 h 911"/>
              <a:gd name="T16" fmla="*/ 2147483647 w 1151"/>
              <a:gd name="T17" fmla="*/ 2147483647 h 911"/>
              <a:gd name="T18" fmla="*/ 2147483647 w 1151"/>
              <a:gd name="T19" fmla="*/ 2147483647 h 911"/>
              <a:gd name="T20" fmla="*/ 2147483647 w 1151"/>
              <a:gd name="T21" fmla="*/ 2147483647 h 911"/>
              <a:gd name="T22" fmla="*/ 2147483647 w 1151"/>
              <a:gd name="T23" fmla="*/ 2147483647 h 911"/>
              <a:gd name="T24" fmla="*/ 2147483647 w 1151"/>
              <a:gd name="T25" fmla="*/ 2147483647 h 911"/>
              <a:gd name="T26" fmla="*/ 2147483647 w 1151"/>
              <a:gd name="T27" fmla="*/ 2147483647 h 911"/>
              <a:gd name="T28" fmla="*/ 2147483647 w 1151"/>
              <a:gd name="T29" fmla="*/ 2147483647 h 911"/>
              <a:gd name="T30" fmla="*/ 0 w 1151"/>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51"/>
              <a:gd name="T49" fmla="*/ 0 h 911"/>
              <a:gd name="T50" fmla="*/ 1151 w 1151"/>
              <a:gd name="T51" fmla="*/ 911 h 9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51" h="911">
                <a:moveTo>
                  <a:pt x="1150" y="910"/>
                </a:moveTo>
                <a:lnTo>
                  <a:pt x="1029" y="899"/>
                </a:lnTo>
                <a:lnTo>
                  <a:pt x="969" y="889"/>
                </a:lnTo>
                <a:lnTo>
                  <a:pt x="906" y="872"/>
                </a:lnTo>
                <a:lnTo>
                  <a:pt x="848" y="852"/>
                </a:lnTo>
                <a:lnTo>
                  <a:pt x="786" y="825"/>
                </a:lnTo>
                <a:lnTo>
                  <a:pt x="727" y="787"/>
                </a:lnTo>
                <a:lnTo>
                  <a:pt x="604" y="683"/>
                </a:lnTo>
                <a:lnTo>
                  <a:pt x="483" y="533"/>
                </a:lnTo>
                <a:lnTo>
                  <a:pt x="363" y="356"/>
                </a:lnTo>
                <a:lnTo>
                  <a:pt x="302" y="265"/>
                </a:lnTo>
                <a:lnTo>
                  <a:pt x="240" y="181"/>
                </a:lnTo>
                <a:lnTo>
                  <a:pt x="181" y="107"/>
                </a:lnTo>
                <a:lnTo>
                  <a:pt x="119" y="49"/>
                </a:lnTo>
                <a:lnTo>
                  <a:pt x="60" y="14"/>
                </a:lnTo>
                <a:lnTo>
                  <a:pt x="0" y="0"/>
                </a:lnTo>
              </a:path>
            </a:pathLst>
          </a:custGeom>
          <a:noFill/>
          <a:ln w="25400" cap="rnd" cmpd="sng">
            <a:solidFill>
              <a:schemeClr val="accent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773" name="Freeform 4"/>
          <p:cNvSpPr>
            <a:spLocks/>
          </p:cNvSpPr>
          <p:nvPr/>
        </p:nvSpPr>
        <p:spPr bwMode="auto">
          <a:xfrm>
            <a:off x="1066800" y="3733800"/>
            <a:ext cx="1751013" cy="1446213"/>
          </a:xfrm>
          <a:custGeom>
            <a:avLst/>
            <a:gdLst>
              <a:gd name="T0" fmla="*/ 0 w 1103"/>
              <a:gd name="T1" fmla="*/ 2147483647 h 911"/>
              <a:gd name="T2" fmla="*/ 2147483647 w 1103"/>
              <a:gd name="T3" fmla="*/ 2147483647 h 911"/>
              <a:gd name="T4" fmla="*/ 2147483647 w 1103"/>
              <a:gd name="T5" fmla="*/ 2147483647 h 911"/>
              <a:gd name="T6" fmla="*/ 2147483647 w 1103"/>
              <a:gd name="T7" fmla="*/ 2147483647 h 911"/>
              <a:gd name="T8" fmla="*/ 2147483647 w 1103"/>
              <a:gd name="T9" fmla="*/ 2147483647 h 911"/>
              <a:gd name="T10" fmla="*/ 2147483647 w 1103"/>
              <a:gd name="T11" fmla="*/ 2147483647 h 911"/>
              <a:gd name="T12" fmla="*/ 2147483647 w 1103"/>
              <a:gd name="T13" fmla="*/ 2147483647 h 911"/>
              <a:gd name="T14" fmla="*/ 2147483647 w 1103"/>
              <a:gd name="T15" fmla="*/ 2147483647 h 911"/>
              <a:gd name="T16" fmla="*/ 2147483647 w 1103"/>
              <a:gd name="T17" fmla="*/ 2147483647 h 911"/>
              <a:gd name="T18" fmla="*/ 2147483647 w 1103"/>
              <a:gd name="T19" fmla="*/ 2147483647 h 911"/>
              <a:gd name="T20" fmla="*/ 2147483647 w 1103"/>
              <a:gd name="T21" fmla="*/ 2147483647 h 911"/>
              <a:gd name="T22" fmla="*/ 2147483647 w 1103"/>
              <a:gd name="T23" fmla="*/ 2147483647 h 911"/>
              <a:gd name="T24" fmla="*/ 2147483647 w 1103"/>
              <a:gd name="T25" fmla="*/ 2147483647 h 911"/>
              <a:gd name="T26" fmla="*/ 2147483647 w 1103"/>
              <a:gd name="T27" fmla="*/ 2147483647 h 911"/>
              <a:gd name="T28" fmla="*/ 2147483647 w 1103"/>
              <a:gd name="T29" fmla="*/ 2147483647 h 911"/>
              <a:gd name="T30" fmla="*/ 2147483647 w 1103"/>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03"/>
              <a:gd name="T49" fmla="*/ 0 h 911"/>
              <a:gd name="T50" fmla="*/ 1103 w 1103"/>
              <a:gd name="T51" fmla="*/ 911 h 9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03" h="911">
                <a:moveTo>
                  <a:pt x="0" y="910"/>
                </a:moveTo>
                <a:lnTo>
                  <a:pt x="116" y="899"/>
                </a:lnTo>
                <a:lnTo>
                  <a:pt x="174" y="889"/>
                </a:lnTo>
                <a:lnTo>
                  <a:pt x="234" y="872"/>
                </a:lnTo>
                <a:lnTo>
                  <a:pt x="290" y="852"/>
                </a:lnTo>
                <a:lnTo>
                  <a:pt x="349" y="825"/>
                </a:lnTo>
                <a:lnTo>
                  <a:pt x="405" y="787"/>
                </a:lnTo>
                <a:lnTo>
                  <a:pt x="521" y="683"/>
                </a:lnTo>
                <a:lnTo>
                  <a:pt x="637" y="533"/>
                </a:lnTo>
                <a:lnTo>
                  <a:pt x="755" y="356"/>
                </a:lnTo>
                <a:lnTo>
                  <a:pt x="811" y="265"/>
                </a:lnTo>
                <a:lnTo>
                  <a:pt x="870" y="181"/>
                </a:lnTo>
                <a:lnTo>
                  <a:pt x="927" y="107"/>
                </a:lnTo>
                <a:lnTo>
                  <a:pt x="986" y="49"/>
                </a:lnTo>
                <a:lnTo>
                  <a:pt x="1042" y="14"/>
                </a:lnTo>
                <a:lnTo>
                  <a:pt x="1102" y="0"/>
                </a:lnTo>
              </a:path>
            </a:pathLst>
          </a:custGeom>
          <a:noFill/>
          <a:ln w="25400" cap="rnd" cmpd="sng">
            <a:solidFill>
              <a:schemeClr val="accent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774" name="Freeform 5"/>
          <p:cNvSpPr>
            <a:spLocks/>
          </p:cNvSpPr>
          <p:nvPr/>
        </p:nvSpPr>
        <p:spPr bwMode="auto">
          <a:xfrm>
            <a:off x="2819400" y="3657600"/>
            <a:ext cx="1827213" cy="1446213"/>
          </a:xfrm>
          <a:custGeom>
            <a:avLst/>
            <a:gdLst>
              <a:gd name="T0" fmla="*/ 2147483647 w 1151"/>
              <a:gd name="T1" fmla="*/ 2147483647 h 911"/>
              <a:gd name="T2" fmla="*/ 2147483647 w 1151"/>
              <a:gd name="T3" fmla="*/ 2147483647 h 911"/>
              <a:gd name="T4" fmla="*/ 2147483647 w 1151"/>
              <a:gd name="T5" fmla="*/ 2147483647 h 911"/>
              <a:gd name="T6" fmla="*/ 2147483647 w 1151"/>
              <a:gd name="T7" fmla="*/ 2147483647 h 911"/>
              <a:gd name="T8" fmla="*/ 2147483647 w 1151"/>
              <a:gd name="T9" fmla="*/ 2147483647 h 911"/>
              <a:gd name="T10" fmla="*/ 2147483647 w 1151"/>
              <a:gd name="T11" fmla="*/ 2147483647 h 911"/>
              <a:gd name="T12" fmla="*/ 2147483647 w 1151"/>
              <a:gd name="T13" fmla="*/ 2147483647 h 911"/>
              <a:gd name="T14" fmla="*/ 2147483647 w 1151"/>
              <a:gd name="T15" fmla="*/ 2147483647 h 911"/>
              <a:gd name="T16" fmla="*/ 2147483647 w 1151"/>
              <a:gd name="T17" fmla="*/ 2147483647 h 911"/>
              <a:gd name="T18" fmla="*/ 2147483647 w 1151"/>
              <a:gd name="T19" fmla="*/ 2147483647 h 911"/>
              <a:gd name="T20" fmla="*/ 2147483647 w 1151"/>
              <a:gd name="T21" fmla="*/ 2147483647 h 911"/>
              <a:gd name="T22" fmla="*/ 2147483647 w 1151"/>
              <a:gd name="T23" fmla="*/ 2147483647 h 911"/>
              <a:gd name="T24" fmla="*/ 2147483647 w 1151"/>
              <a:gd name="T25" fmla="*/ 2147483647 h 911"/>
              <a:gd name="T26" fmla="*/ 2147483647 w 1151"/>
              <a:gd name="T27" fmla="*/ 2147483647 h 911"/>
              <a:gd name="T28" fmla="*/ 2147483647 w 1151"/>
              <a:gd name="T29" fmla="*/ 2147483647 h 911"/>
              <a:gd name="T30" fmla="*/ 0 w 1151"/>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51"/>
              <a:gd name="T49" fmla="*/ 0 h 911"/>
              <a:gd name="T50" fmla="*/ 1151 w 1151"/>
              <a:gd name="T51" fmla="*/ 911 h 9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51" h="911">
                <a:moveTo>
                  <a:pt x="1150" y="910"/>
                </a:moveTo>
                <a:lnTo>
                  <a:pt x="1029" y="899"/>
                </a:lnTo>
                <a:lnTo>
                  <a:pt x="969" y="889"/>
                </a:lnTo>
                <a:lnTo>
                  <a:pt x="906" y="872"/>
                </a:lnTo>
                <a:lnTo>
                  <a:pt x="848" y="852"/>
                </a:lnTo>
                <a:lnTo>
                  <a:pt x="786" y="825"/>
                </a:lnTo>
                <a:lnTo>
                  <a:pt x="727" y="787"/>
                </a:lnTo>
                <a:lnTo>
                  <a:pt x="604" y="683"/>
                </a:lnTo>
                <a:lnTo>
                  <a:pt x="483" y="533"/>
                </a:lnTo>
                <a:lnTo>
                  <a:pt x="363" y="356"/>
                </a:lnTo>
                <a:lnTo>
                  <a:pt x="302" y="265"/>
                </a:lnTo>
                <a:lnTo>
                  <a:pt x="240" y="181"/>
                </a:lnTo>
                <a:lnTo>
                  <a:pt x="181" y="107"/>
                </a:lnTo>
                <a:lnTo>
                  <a:pt x="119" y="49"/>
                </a:lnTo>
                <a:lnTo>
                  <a:pt x="60" y="14"/>
                </a:lnTo>
                <a:lnTo>
                  <a:pt x="0" y="0"/>
                </a:lnTo>
              </a:path>
            </a:pathLst>
          </a:custGeom>
          <a:noFill/>
          <a:ln w="25400" cap="rnd" cmpd="sng">
            <a:solidFill>
              <a:schemeClr va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775" name="Freeform 6"/>
          <p:cNvSpPr>
            <a:spLocks/>
          </p:cNvSpPr>
          <p:nvPr/>
        </p:nvSpPr>
        <p:spPr bwMode="auto">
          <a:xfrm>
            <a:off x="990600" y="3657600"/>
            <a:ext cx="1827213" cy="1446213"/>
          </a:xfrm>
          <a:custGeom>
            <a:avLst/>
            <a:gdLst>
              <a:gd name="T0" fmla="*/ 0 w 1151"/>
              <a:gd name="T1" fmla="*/ 2147483647 h 911"/>
              <a:gd name="T2" fmla="*/ 2147483647 w 1151"/>
              <a:gd name="T3" fmla="*/ 2147483647 h 911"/>
              <a:gd name="T4" fmla="*/ 2147483647 w 1151"/>
              <a:gd name="T5" fmla="*/ 2147483647 h 911"/>
              <a:gd name="T6" fmla="*/ 2147483647 w 1151"/>
              <a:gd name="T7" fmla="*/ 2147483647 h 911"/>
              <a:gd name="T8" fmla="*/ 2147483647 w 1151"/>
              <a:gd name="T9" fmla="*/ 2147483647 h 911"/>
              <a:gd name="T10" fmla="*/ 2147483647 w 1151"/>
              <a:gd name="T11" fmla="*/ 2147483647 h 911"/>
              <a:gd name="T12" fmla="*/ 2147483647 w 1151"/>
              <a:gd name="T13" fmla="*/ 2147483647 h 911"/>
              <a:gd name="T14" fmla="*/ 2147483647 w 1151"/>
              <a:gd name="T15" fmla="*/ 2147483647 h 911"/>
              <a:gd name="T16" fmla="*/ 2147483647 w 1151"/>
              <a:gd name="T17" fmla="*/ 2147483647 h 911"/>
              <a:gd name="T18" fmla="*/ 2147483647 w 1151"/>
              <a:gd name="T19" fmla="*/ 2147483647 h 911"/>
              <a:gd name="T20" fmla="*/ 2147483647 w 1151"/>
              <a:gd name="T21" fmla="*/ 2147483647 h 911"/>
              <a:gd name="T22" fmla="*/ 2147483647 w 1151"/>
              <a:gd name="T23" fmla="*/ 2147483647 h 911"/>
              <a:gd name="T24" fmla="*/ 2147483647 w 1151"/>
              <a:gd name="T25" fmla="*/ 2147483647 h 911"/>
              <a:gd name="T26" fmla="*/ 2147483647 w 1151"/>
              <a:gd name="T27" fmla="*/ 2147483647 h 911"/>
              <a:gd name="T28" fmla="*/ 2147483647 w 1151"/>
              <a:gd name="T29" fmla="*/ 2147483647 h 911"/>
              <a:gd name="T30" fmla="*/ 2147483647 w 1151"/>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51"/>
              <a:gd name="T49" fmla="*/ 0 h 911"/>
              <a:gd name="T50" fmla="*/ 1151 w 1151"/>
              <a:gd name="T51" fmla="*/ 911 h 9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51" h="911">
                <a:moveTo>
                  <a:pt x="0" y="910"/>
                </a:moveTo>
                <a:lnTo>
                  <a:pt x="121" y="899"/>
                </a:lnTo>
                <a:lnTo>
                  <a:pt x="181" y="889"/>
                </a:lnTo>
                <a:lnTo>
                  <a:pt x="244" y="872"/>
                </a:lnTo>
                <a:lnTo>
                  <a:pt x="302" y="852"/>
                </a:lnTo>
                <a:lnTo>
                  <a:pt x="365" y="825"/>
                </a:lnTo>
                <a:lnTo>
                  <a:pt x="423" y="787"/>
                </a:lnTo>
                <a:lnTo>
                  <a:pt x="544" y="683"/>
                </a:lnTo>
                <a:lnTo>
                  <a:pt x="665" y="533"/>
                </a:lnTo>
                <a:lnTo>
                  <a:pt x="787" y="356"/>
                </a:lnTo>
                <a:lnTo>
                  <a:pt x="846" y="265"/>
                </a:lnTo>
                <a:lnTo>
                  <a:pt x="908" y="181"/>
                </a:lnTo>
                <a:lnTo>
                  <a:pt x="967" y="107"/>
                </a:lnTo>
                <a:lnTo>
                  <a:pt x="1029" y="49"/>
                </a:lnTo>
                <a:lnTo>
                  <a:pt x="1088" y="14"/>
                </a:lnTo>
                <a:lnTo>
                  <a:pt x="1150" y="0"/>
                </a:lnTo>
              </a:path>
            </a:pathLst>
          </a:custGeom>
          <a:noFill/>
          <a:ln w="25400" cap="rnd" cmpd="sng">
            <a:solidFill>
              <a:schemeClr va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776" name="Freeform 7"/>
          <p:cNvSpPr>
            <a:spLocks/>
          </p:cNvSpPr>
          <p:nvPr/>
        </p:nvSpPr>
        <p:spPr bwMode="auto">
          <a:xfrm>
            <a:off x="2819400" y="3581400"/>
            <a:ext cx="1979613" cy="1446213"/>
          </a:xfrm>
          <a:custGeom>
            <a:avLst/>
            <a:gdLst>
              <a:gd name="T0" fmla="*/ 2147483647 w 1247"/>
              <a:gd name="T1" fmla="*/ 2147483647 h 911"/>
              <a:gd name="T2" fmla="*/ 2147483647 w 1247"/>
              <a:gd name="T3" fmla="*/ 2147483647 h 911"/>
              <a:gd name="T4" fmla="*/ 2147483647 w 1247"/>
              <a:gd name="T5" fmla="*/ 2147483647 h 911"/>
              <a:gd name="T6" fmla="*/ 2147483647 w 1247"/>
              <a:gd name="T7" fmla="*/ 2147483647 h 911"/>
              <a:gd name="T8" fmla="*/ 2147483647 w 1247"/>
              <a:gd name="T9" fmla="*/ 2147483647 h 911"/>
              <a:gd name="T10" fmla="*/ 2147483647 w 1247"/>
              <a:gd name="T11" fmla="*/ 2147483647 h 911"/>
              <a:gd name="T12" fmla="*/ 2147483647 w 1247"/>
              <a:gd name="T13" fmla="*/ 2147483647 h 911"/>
              <a:gd name="T14" fmla="*/ 2147483647 w 1247"/>
              <a:gd name="T15" fmla="*/ 2147483647 h 911"/>
              <a:gd name="T16" fmla="*/ 2147483647 w 1247"/>
              <a:gd name="T17" fmla="*/ 2147483647 h 911"/>
              <a:gd name="T18" fmla="*/ 2147483647 w 1247"/>
              <a:gd name="T19" fmla="*/ 2147483647 h 911"/>
              <a:gd name="T20" fmla="*/ 2147483647 w 1247"/>
              <a:gd name="T21" fmla="*/ 2147483647 h 911"/>
              <a:gd name="T22" fmla="*/ 2147483647 w 1247"/>
              <a:gd name="T23" fmla="*/ 2147483647 h 911"/>
              <a:gd name="T24" fmla="*/ 2147483647 w 1247"/>
              <a:gd name="T25" fmla="*/ 2147483647 h 911"/>
              <a:gd name="T26" fmla="*/ 2147483647 w 1247"/>
              <a:gd name="T27" fmla="*/ 2147483647 h 911"/>
              <a:gd name="T28" fmla="*/ 2147483647 w 1247"/>
              <a:gd name="T29" fmla="*/ 2147483647 h 911"/>
              <a:gd name="T30" fmla="*/ 0 w 1247"/>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47"/>
              <a:gd name="T49" fmla="*/ 0 h 911"/>
              <a:gd name="T50" fmla="*/ 1247 w 1247"/>
              <a:gd name="T51" fmla="*/ 911 h 9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47" h="911">
                <a:moveTo>
                  <a:pt x="1246" y="910"/>
                </a:moveTo>
                <a:lnTo>
                  <a:pt x="1115" y="899"/>
                </a:lnTo>
                <a:lnTo>
                  <a:pt x="1050" y="889"/>
                </a:lnTo>
                <a:lnTo>
                  <a:pt x="982" y="872"/>
                </a:lnTo>
                <a:lnTo>
                  <a:pt x="919" y="852"/>
                </a:lnTo>
                <a:lnTo>
                  <a:pt x="851" y="825"/>
                </a:lnTo>
                <a:lnTo>
                  <a:pt x="788" y="787"/>
                </a:lnTo>
                <a:lnTo>
                  <a:pt x="655" y="683"/>
                </a:lnTo>
                <a:lnTo>
                  <a:pt x="524" y="533"/>
                </a:lnTo>
                <a:lnTo>
                  <a:pt x="393" y="356"/>
                </a:lnTo>
                <a:lnTo>
                  <a:pt x="327" y="265"/>
                </a:lnTo>
                <a:lnTo>
                  <a:pt x="260" y="181"/>
                </a:lnTo>
                <a:lnTo>
                  <a:pt x="196" y="107"/>
                </a:lnTo>
                <a:lnTo>
                  <a:pt x="129" y="49"/>
                </a:lnTo>
                <a:lnTo>
                  <a:pt x="65" y="14"/>
                </a:lnTo>
                <a:lnTo>
                  <a:pt x="0" y="0"/>
                </a:lnTo>
              </a:path>
            </a:pathLst>
          </a:custGeom>
          <a:noFill/>
          <a:ln w="25400" cap="rnd" cmpd="sng">
            <a:solidFill>
              <a:schemeClr val="fo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777" name="Freeform 8"/>
          <p:cNvSpPr>
            <a:spLocks/>
          </p:cNvSpPr>
          <p:nvPr/>
        </p:nvSpPr>
        <p:spPr bwMode="auto">
          <a:xfrm>
            <a:off x="914400" y="3581400"/>
            <a:ext cx="1903413" cy="1446213"/>
          </a:xfrm>
          <a:custGeom>
            <a:avLst/>
            <a:gdLst>
              <a:gd name="T0" fmla="*/ 0 w 1199"/>
              <a:gd name="T1" fmla="*/ 2147483647 h 911"/>
              <a:gd name="T2" fmla="*/ 2147483647 w 1199"/>
              <a:gd name="T3" fmla="*/ 2147483647 h 911"/>
              <a:gd name="T4" fmla="*/ 2147483647 w 1199"/>
              <a:gd name="T5" fmla="*/ 2147483647 h 911"/>
              <a:gd name="T6" fmla="*/ 2147483647 w 1199"/>
              <a:gd name="T7" fmla="*/ 2147483647 h 911"/>
              <a:gd name="T8" fmla="*/ 2147483647 w 1199"/>
              <a:gd name="T9" fmla="*/ 2147483647 h 911"/>
              <a:gd name="T10" fmla="*/ 2147483647 w 1199"/>
              <a:gd name="T11" fmla="*/ 2147483647 h 911"/>
              <a:gd name="T12" fmla="*/ 2147483647 w 1199"/>
              <a:gd name="T13" fmla="*/ 2147483647 h 911"/>
              <a:gd name="T14" fmla="*/ 2147483647 w 1199"/>
              <a:gd name="T15" fmla="*/ 2147483647 h 911"/>
              <a:gd name="T16" fmla="*/ 2147483647 w 1199"/>
              <a:gd name="T17" fmla="*/ 2147483647 h 911"/>
              <a:gd name="T18" fmla="*/ 2147483647 w 1199"/>
              <a:gd name="T19" fmla="*/ 2147483647 h 911"/>
              <a:gd name="T20" fmla="*/ 2147483647 w 1199"/>
              <a:gd name="T21" fmla="*/ 2147483647 h 911"/>
              <a:gd name="T22" fmla="*/ 2147483647 w 1199"/>
              <a:gd name="T23" fmla="*/ 2147483647 h 911"/>
              <a:gd name="T24" fmla="*/ 2147483647 w 1199"/>
              <a:gd name="T25" fmla="*/ 2147483647 h 911"/>
              <a:gd name="T26" fmla="*/ 2147483647 w 1199"/>
              <a:gd name="T27" fmla="*/ 2147483647 h 911"/>
              <a:gd name="T28" fmla="*/ 2147483647 w 1199"/>
              <a:gd name="T29" fmla="*/ 2147483647 h 911"/>
              <a:gd name="T30" fmla="*/ 2147483647 w 1199"/>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99"/>
              <a:gd name="T49" fmla="*/ 0 h 911"/>
              <a:gd name="T50" fmla="*/ 1199 w 1199"/>
              <a:gd name="T51" fmla="*/ 911 h 9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99" h="911">
                <a:moveTo>
                  <a:pt x="0" y="910"/>
                </a:moveTo>
                <a:lnTo>
                  <a:pt x="126" y="899"/>
                </a:lnTo>
                <a:lnTo>
                  <a:pt x="189" y="889"/>
                </a:lnTo>
                <a:lnTo>
                  <a:pt x="254" y="872"/>
                </a:lnTo>
                <a:lnTo>
                  <a:pt x="315" y="852"/>
                </a:lnTo>
                <a:lnTo>
                  <a:pt x="380" y="825"/>
                </a:lnTo>
                <a:lnTo>
                  <a:pt x="441" y="787"/>
                </a:lnTo>
                <a:lnTo>
                  <a:pt x="566" y="683"/>
                </a:lnTo>
                <a:lnTo>
                  <a:pt x="692" y="533"/>
                </a:lnTo>
                <a:lnTo>
                  <a:pt x="820" y="356"/>
                </a:lnTo>
                <a:lnTo>
                  <a:pt x="881" y="265"/>
                </a:lnTo>
                <a:lnTo>
                  <a:pt x="946" y="181"/>
                </a:lnTo>
                <a:lnTo>
                  <a:pt x="1007" y="107"/>
                </a:lnTo>
                <a:lnTo>
                  <a:pt x="1072" y="49"/>
                </a:lnTo>
                <a:lnTo>
                  <a:pt x="1133" y="14"/>
                </a:lnTo>
                <a:lnTo>
                  <a:pt x="1198" y="0"/>
                </a:lnTo>
              </a:path>
            </a:pathLst>
          </a:custGeom>
          <a:noFill/>
          <a:ln w="25400" cap="rnd" cmpd="sng">
            <a:solidFill>
              <a:schemeClr val="fo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778" name="Rectangle 9"/>
          <p:cNvSpPr>
            <a:spLocks noChangeArrowheads="1"/>
          </p:cNvSpPr>
          <p:nvPr/>
        </p:nvSpPr>
        <p:spPr bwMode="auto">
          <a:xfrm>
            <a:off x="4876800" y="3429000"/>
            <a:ext cx="4038600" cy="1160463"/>
          </a:xfrm>
          <a:prstGeom prst="rect">
            <a:avLst/>
          </a:prstGeom>
          <a:solidFill>
            <a:srgbClr val="C7DAF7"/>
          </a:solidFill>
          <a:ln w="12700">
            <a:solidFill>
              <a:schemeClr val="tx1"/>
            </a:solidFill>
            <a:miter lim="800000"/>
            <a:headEnd/>
            <a:tailEnd/>
          </a:ln>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lgn="ctr">
              <a:lnSpc>
                <a:spcPct val="70000"/>
              </a:lnSpc>
              <a:spcBef>
                <a:spcPct val="50000"/>
              </a:spcBef>
              <a:buClrTx/>
              <a:buSzTx/>
              <a:buFontTx/>
              <a:buNone/>
            </a:pPr>
            <a:r>
              <a:rPr lang="en-US" altLang="en-US" sz="2400"/>
              <a:t>All means are the same:</a:t>
            </a:r>
          </a:p>
          <a:p>
            <a:pPr algn="ctr">
              <a:lnSpc>
                <a:spcPct val="60000"/>
              </a:lnSpc>
              <a:spcBef>
                <a:spcPct val="50000"/>
              </a:spcBef>
              <a:buClrTx/>
              <a:buSzTx/>
              <a:buFontTx/>
              <a:buNone/>
            </a:pPr>
            <a:r>
              <a:rPr lang="en-US" altLang="en-US" sz="2400"/>
              <a:t>The null hypothesis is true </a:t>
            </a:r>
          </a:p>
          <a:p>
            <a:pPr algn="ctr">
              <a:lnSpc>
                <a:spcPct val="60000"/>
              </a:lnSpc>
              <a:spcBef>
                <a:spcPct val="50000"/>
              </a:spcBef>
              <a:buClrTx/>
              <a:buSzTx/>
              <a:buFontTx/>
              <a:buNone/>
            </a:pPr>
            <a:r>
              <a:rPr lang="en-US" altLang="en-US" sz="2400"/>
              <a:t>(No treatment effect)</a:t>
            </a:r>
            <a:endParaRPr lang="en-US" altLang="en-US" sz="2400" b="1"/>
          </a:p>
        </p:txBody>
      </p:sp>
      <p:sp>
        <p:nvSpPr>
          <p:cNvPr id="32779" name="Line 10"/>
          <p:cNvSpPr>
            <a:spLocks noChangeShapeType="1"/>
          </p:cNvSpPr>
          <p:nvPr/>
        </p:nvSpPr>
        <p:spPr bwMode="auto">
          <a:xfrm flipH="1">
            <a:off x="2819400" y="3733800"/>
            <a:ext cx="0" cy="1524000"/>
          </a:xfrm>
          <a:prstGeom prst="line">
            <a:avLst/>
          </a:prstGeom>
          <a:noFill/>
          <a:ln w="2857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2780" name="Line 11"/>
          <p:cNvSpPr>
            <a:spLocks noChangeShapeType="1"/>
          </p:cNvSpPr>
          <p:nvPr/>
        </p:nvSpPr>
        <p:spPr bwMode="auto">
          <a:xfrm flipV="1">
            <a:off x="2824163" y="5257800"/>
            <a:ext cx="0" cy="457200"/>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2781" name="Line 14"/>
          <p:cNvSpPr>
            <a:spLocks noChangeShapeType="1"/>
          </p:cNvSpPr>
          <p:nvPr/>
        </p:nvSpPr>
        <p:spPr bwMode="auto">
          <a:xfrm>
            <a:off x="762000" y="5257800"/>
            <a:ext cx="4114800" cy="0"/>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pic>
        <p:nvPicPr>
          <p:cNvPr id="32782" name="Picture 27"/>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1371600" y="5791200"/>
            <a:ext cx="3032125" cy="574675"/>
          </a:xfr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lnSpc>
                <a:spcPct val="110000"/>
              </a:lnSpc>
            </a:pPr>
            <a:r>
              <a:rPr lang="en-US" altLang="en-US" smtClean="0"/>
              <a:t>One-Factor ANOVA </a:t>
            </a:r>
          </a:p>
        </p:txBody>
      </p:sp>
      <p:pic>
        <p:nvPicPr>
          <p:cNvPr id="33795" name="Picture 27"/>
          <p:cNvPicPr>
            <a:picLocks noGrp="1" noChangeAspect="1" noChangeArrowheads="1"/>
          </p:cNvPicPr>
          <p:nvPr>
            <p:ph sz="half" idx="1"/>
          </p:nvPr>
        </p:nvPicPr>
        <p:blipFill>
          <a:blip r:embed="rId3">
            <a:lum bright="-40000" contrast="60000"/>
            <a:extLst>
              <a:ext uri="{28A0092B-C50C-407E-A947-70E740481C1C}">
                <a14:useLocalDpi xmlns:a14="http://schemas.microsoft.com/office/drawing/2010/main" val="0"/>
              </a:ext>
            </a:extLst>
          </a:blip>
          <a:srcRect/>
          <a:stretch>
            <a:fillRect/>
          </a:stretch>
        </p:blipFill>
        <p:spPr>
          <a:xfrm>
            <a:off x="2514600" y="1524000"/>
            <a:ext cx="3962400" cy="1352550"/>
          </a:xfrm>
          <a:noFill/>
        </p:spPr>
      </p:pic>
      <p:sp>
        <p:nvSpPr>
          <p:cNvPr id="33796" name="Freeform 3"/>
          <p:cNvSpPr>
            <a:spLocks/>
          </p:cNvSpPr>
          <p:nvPr/>
        </p:nvSpPr>
        <p:spPr bwMode="auto">
          <a:xfrm>
            <a:off x="1676400" y="4191000"/>
            <a:ext cx="1055688" cy="1446213"/>
          </a:xfrm>
          <a:custGeom>
            <a:avLst/>
            <a:gdLst>
              <a:gd name="T0" fmla="*/ 2147483647 w 1151"/>
              <a:gd name="T1" fmla="*/ 2147483647 h 911"/>
              <a:gd name="T2" fmla="*/ 2147483647 w 1151"/>
              <a:gd name="T3" fmla="*/ 2147483647 h 911"/>
              <a:gd name="T4" fmla="*/ 2147483647 w 1151"/>
              <a:gd name="T5" fmla="*/ 2147483647 h 911"/>
              <a:gd name="T6" fmla="*/ 2147483647 w 1151"/>
              <a:gd name="T7" fmla="*/ 2147483647 h 911"/>
              <a:gd name="T8" fmla="*/ 2147483647 w 1151"/>
              <a:gd name="T9" fmla="*/ 2147483647 h 911"/>
              <a:gd name="T10" fmla="*/ 2147483647 w 1151"/>
              <a:gd name="T11" fmla="*/ 2147483647 h 911"/>
              <a:gd name="T12" fmla="*/ 2147483647 w 1151"/>
              <a:gd name="T13" fmla="*/ 2147483647 h 911"/>
              <a:gd name="T14" fmla="*/ 2147483647 w 1151"/>
              <a:gd name="T15" fmla="*/ 2147483647 h 911"/>
              <a:gd name="T16" fmla="*/ 2147483647 w 1151"/>
              <a:gd name="T17" fmla="*/ 2147483647 h 911"/>
              <a:gd name="T18" fmla="*/ 2147483647 w 1151"/>
              <a:gd name="T19" fmla="*/ 2147483647 h 911"/>
              <a:gd name="T20" fmla="*/ 2147483647 w 1151"/>
              <a:gd name="T21" fmla="*/ 2147483647 h 911"/>
              <a:gd name="T22" fmla="*/ 2147483647 w 1151"/>
              <a:gd name="T23" fmla="*/ 2147483647 h 911"/>
              <a:gd name="T24" fmla="*/ 2147483647 w 1151"/>
              <a:gd name="T25" fmla="*/ 2147483647 h 911"/>
              <a:gd name="T26" fmla="*/ 2147483647 w 1151"/>
              <a:gd name="T27" fmla="*/ 2147483647 h 911"/>
              <a:gd name="T28" fmla="*/ 2147483647 w 1151"/>
              <a:gd name="T29" fmla="*/ 2147483647 h 911"/>
              <a:gd name="T30" fmla="*/ 0 w 1151"/>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51"/>
              <a:gd name="T49" fmla="*/ 0 h 911"/>
              <a:gd name="T50" fmla="*/ 1151 w 1151"/>
              <a:gd name="T51" fmla="*/ 911 h 9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51" h="911">
                <a:moveTo>
                  <a:pt x="1150" y="910"/>
                </a:moveTo>
                <a:lnTo>
                  <a:pt x="1029" y="899"/>
                </a:lnTo>
                <a:lnTo>
                  <a:pt x="969" y="889"/>
                </a:lnTo>
                <a:lnTo>
                  <a:pt x="906" y="872"/>
                </a:lnTo>
                <a:lnTo>
                  <a:pt x="848" y="852"/>
                </a:lnTo>
                <a:lnTo>
                  <a:pt x="786" y="825"/>
                </a:lnTo>
                <a:lnTo>
                  <a:pt x="727" y="787"/>
                </a:lnTo>
                <a:lnTo>
                  <a:pt x="604" y="683"/>
                </a:lnTo>
                <a:lnTo>
                  <a:pt x="483" y="533"/>
                </a:lnTo>
                <a:lnTo>
                  <a:pt x="363" y="356"/>
                </a:lnTo>
                <a:lnTo>
                  <a:pt x="302" y="265"/>
                </a:lnTo>
                <a:lnTo>
                  <a:pt x="240" y="181"/>
                </a:lnTo>
                <a:lnTo>
                  <a:pt x="181" y="107"/>
                </a:lnTo>
                <a:lnTo>
                  <a:pt x="119" y="49"/>
                </a:lnTo>
                <a:lnTo>
                  <a:pt x="60" y="14"/>
                </a:lnTo>
                <a:lnTo>
                  <a:pt x="0" y="0"/>
                </a:lnTo>
              </a:path>
            </a:pathLst>
          </a:custGeom>
          <a:noFill/>
          <a:ln w="25400" cap="rnd" cmpd="sng">
            <a:solidFill>
              <a:schemeClr val="accent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797" name="Freeform 4"/>
          <p:cNvSpPr>
            <a:spLocks/>
          </p:cNvSpPr>
          <p:nvPr/>
        </p:nvSpPr>
        <p:spPr bwMode="auto">
          <a:xfrm>
            <a:off x="685800" y="4191000"/>
            <a:ext cx="1011238" cy="1446213"/>
          </a:xfrm>
          <a:custGeom>
            <a:avLst/>
            <a:gdLst>
              <a:gd name="T0" fmla="*/ 0 w 1103"/>
              <a:gd name="T1" fmla="*/ 2147483647 h 911"/>
              <a:gd name="T2" fmla="*/ 2147483647 w 1103"/>
              <a:gd name="T3" fmla="*/ 2147483647 h 911"/>
              <a:gd name="T4" fmla="*/ 2147483647 w 1103"/>
              <a:gd name="T5" fmla="*/ 2147483647 h 911"/>
              <a:gd name="T6" fmla="*/ 2147483647 w 1103"/>
              <a:gd name="T7" fmla="*/ 2147483647 h 911"/>
              <a:gd name="T8" fmla="*/ 2147483647 w 1103"/>
              <a:gd name="T9" fmla="*/ 2147483647 h 911"/>
              <a:gd name="T10" fmla="*/ 2147483647 w 1103"/>
              <a:gd name="T11" fmla="*/ 2147483647 h 911"/>
              <a:gd name="T12" fmla="*/ 2147483647 w 1103"/>
              <a:gd name="T13" fmla="*/ 2147483647 h 911"/>
              <a:gd name="T14" fmla="*/ 2147483647 w 1103"/>
              <a:gd name="T15" fmla="*/ 2147483647 h 911"/>
              <a:gd name="T16" fmla="*/ 2147483647 w 1103"/>
              <a:gd name="T17" fmla="*/ 2147483647 h 911"/>
              <a:gd name="T18" fmla="*/ 2147483647 w 1103"/>
              <a:gd name="T19" fmla="*/ 2147483647 h 911"/>
              <a:gd name="T20" fmla="*/ 2147483647 w 1103"/>
              <a:gd name="T21" fmla="*/ 2147483647 h 911"/>
              <a:gd name="T22" fmla="*/ 2147483647 w 1103"/>
              <a:gd name="T23" fmla="*/ 2147483647 h 911"/>
              <a:gd name="T24" fmla="*/ 2147483647 w 1103"/>
              <a:gd name="T25" fmla="*/ 2147483647 h 911"/>
              <a:gd name="T26" fmla="*/ 2147483647 w 1103"/>
              <a:gd name="T27" fmla="*/ 2147483647 h 911"/>
              <a:gd name="T28" fmla="*/ 2147483647 w 1103"/>
              <a:gd name="T29" fmla="*/ 2147483647 h 911"/>
              <a:gd name="T30" fmla="*/ 2147483647 w 1103"/>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03"/>
              <a:gd name="T49" fmla="*/ 0 h 911"/>
              <a:gd name="T50" fmla="*/ 1103 w 1103"/>
              <a:gd name="T51" fmla="*/ 911 h 9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03" h="911">
                <a:moveTo>
                  <a:pt x="0" y="910"/>
                </a:moveTo>
                <a:lnTo>
                  <a:pt x="116" y="899"/>
                </a:lnTo>
                <a:lnTo>
                  <a:pt x="174" y="889"/>
                </a:lnTo>
                <a:lnTo>
                  <a:pt x="234" y="872"/>
                </a:lnTo>
                <a:lnTo>
                  <a:pt x="290" y="852"/>
                </a:lnTo>
                <a:lnTo>
                  <a:pt x="349" y="825"/>
                </a:lnTo>
                <a:lnTo>
                  <a:pt x="405" y="787"/>
                </a:lnTo>
                <a:lnTo>
                  <a:pt x="521" y="683"/>
                </a:lnTo>
                <a:lnTo>
                  <a:pt x="637" y="533"/>
                </a:lnTo>
                <a:lnTo>
                  <a:pt x="755" y="356"/>
                </a:lnTo>
                <a:lnTo>
                  <a:pt x="811" y="265"/>
                </a:lnTo>
                <a:lnTo>
                  <a:pt x="870" y="181"/>
                </a:lnTo>
                <a:lnTo>
                  <a:pt x="927" y="107"/>
                </a:lnTo>
                <a:lnTo>
                  <a:pt x="986" y="49"/>
                </a:lnTo>
                <a:lnTo>
                  <a:pt x="1042" y="14"/>
                </a:lnTo>
                <a:lnTo>
                  <a:pt x="1102" y="0"/>
                </a:lnTo>
              </a:path>
            </a:pathLst>
          </a:custGeom>
          <a:noFill/>
          <a:ln w="25400" cap="rnd" cmpd="sng">
            <a:solidFill>
              <a:schemeClr val="accent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798" name="Freeform 5"/>
          <p:cNvSpPr>
            <a:spLocks/>
          </p:cNvSpPr>
          <p:nvPr/>
        </p:nvSpPr>
        <p:spPr bwMode="auto">
          <a:xfrm>
            <a:off x="1676400" y="4114800"/>
            <a:ext cx="1055688" cy="1446213"/>
          </a:xfrm>
          <a:custGeom>
            <a:avLst/>
            <a:gdLst>
              <a:gd name="T0" fmla="*/ 2147483647 w 1151"/>
              <a:gd name="T1" fmla="*/ 2147483647 h 911"/>
              <a:gd name="T2" fmla="*/ 2147483647 w 1151"/>
              <a:gd name="T3" fmla="*/ 2147483647 h 911"/>
              <a:gd name="T4" fmla="*/ 2147483647 w 1151"/>
              <a:gd name="T5" fmla="*/ 2147483647 h 911"/>
              <a:gd name="T6" fmla="*/ 2147483647 w 1151"/>
              <a:gd name="T7" fmla="*/ 2147483647 h 911"/>
              <a:gd name="T8" fmla="*/ 2147483647 w 1151"/>
              <a:gd name="T9" fmla="*/ 2147483647 h 911"/>
              <a:gd name="T10" fmla="*/ 2147483647 w 1151"/>
              <a:gd name="T11" fmla="*/ 2147483647 h 911"/>
              <a:gd name="T12" fmla="*/ 2147483647 w 1151"/>
              <a:gd name="T13" fmla="*/ 2147483647 h 911"/>
              <a:gd name="T14" fmla="*/ 2147483647 w 1151"/>
              <a:gd name="T15" fmla="*/ 2147483647 h 911"/>
              <a:gd name="T16" fmla="*/ 2147483647 w 1151"/>
              <a:gd name="T17" fmla="*/ 2147483647 h 911"/>
              <a:gd name="T18" fmla="*/ 2147483647 w 1151"/>
              <a:gd name="T19" fmla="*/ 2147483647 h 911"/>
              <a:gd name="T20" fmla="*/ 2147483647 w 1151"/>
              <a:gd name="T21" fmla="*/ 2147483647 h 911"/>
              <a:gd name="T22" fmla="*/ 2147483647 w 1151"/>
              <a:gd name="T23" fmla="*/ 2147483647 h 911"/>
              <a:gd name="T24" fmla="*/ 2147483647 w 1151"/>
              <a:gd name="T25" fmla="*/ 2147483647 h 911"/>
              <a:gd name="T26" fmla="*/ 2147483647 w 1151"/>
              <a:gd name="T27" fmla="*/ 2147483647 h 911"/>
              <a:gd name="T28" fmla="*/ 2147483647 w 1151"/>
              <a:gd name="T29" fmla="*/ 2147483647 h 911"/>
              <a:gd name="T30" fmla="*/ 0 w 1151"/>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51"/>
              <a:gd name="T49" fmla="*/ 0 h 911"/>
              <a:gd name="T50" fmla="*/ 1151 w 1151"/>
              <a:gd name="T51" fmla="*/ 911 h 9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51" h="911">
                <a:moveTo>
                  <a:pt x="1150" y="910"/>
                </a:moveTo>
                <a:lnTo>
                  <a:pt x="1029" y="899"/>
                </a:lnTo>
                <a:lnTo>
                  <a:pt x="969" y="889"/>
                </a:lnTo>
                <a:lnTo>
                  <a:pt x="906" y="872"/>
                </a:lnTo>
                <a:lnTo>
                  <a:pt x="848" y="852"/>
                </a:lnTo>
                <a:lnTo>
                  <a:pt x="786" y="825"/>
                </a:lnTo>
                <a:lnTo>
                  <a:pt x="727" y="787"/>
                </a:lnTo>
                <a:lnTo>
                  <a:pt x="604" y="683"/>
                </a:lnTo>
                <a:lnTo>
                  <a:pt x="483" y="533"/>
                </a:lnTo>
                <a:lnTo>
                  <a:pt x="363" y="356"/>
                </a:lnTo>
                <a:lnTo>
                  <a:pt x="302" y="265"/>
                </a:lnTo>
                <a:lnTo>
                  <a:pt x="240" y="181"/>
                </a:lnTo>
                <a:lnTo>
                  <a:pt x="181" y="107"/>
                </a:lnTo>
                <a:lnTo>
                  <a:pt x="119" y="49"/>
                </a:lnTo>
                <a:lnTo>
                  <a:pt x="60" y="14"/>
                </a:lnTo>
                <a:lnTo>
                  <a:pt x="0" y="0"/>
                </a:lnTo>
              </a:path>
            </a:pathLst>
          </a:custGeom>
          <a:noFill/>
          <a:ln w="25400" cap="rnd" cmpd="sng">
            <a:solidFill>
              <a:schemeClr va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799" name="Freeform 6"/>
          <p:cNvSpPr>
            <a:spLocks/>
          </p:cNvSpPr>
          <p:nvPr/>
        </p:nvSpPr>
        <p:spPr bwMode="auto">
          <a:xfrm>
            <a:off x="609600" y="4114800"/>
            <a:ext cx="1055688" cy="1446213"/>
          </a:xfrm>
          <a:custGeom>
            <a:avLst/>
            <a:gdLst>
              <a:gd name="T0" fmla="*/ 0 w 1151"/>
              <a:gd name="T1" fmla="*/ 2147483647 h 911"/>
              <a:gd name="T2" fmla="*/ 2147483647 w 1151"/>
              <a:gd name="T3" fmla="*/ 2147483647 h 911"/>
              <a:gd name="T4" fmla="*/ 2147483647 w 1151"/>
              <a:gd name="T5" fmla="*/ 2147483647 h 911"/>
              <a:gd name="T6" fmla="*/ 2147483647 w 1151"/>
              <a:gd name="T7" fmla="*/ 2147483647 h 911"/>
              <a:gd name="T8" fmla="*/ 2147483647 w 1151"/>
              <a:gd name="T9" fmla="*/ 2147483647 h 911"/>
              <a:gd name="T10" fmla="*/ 2147483647 w 1151"/>
              <a:gd name="T11" fmla="*/ 2147483647 h 911"/>
              <a:gd name="T12" fmla="*/ 2147483647 w 1151"/>
              <a:gd name="T13" fmla="*/ 2147483647 h 911"/>
              <a:gd name="T14" fmla="*/ 2147483647 w 1151"/>
              <a:gd name="T15" fmla="*/ 2147483647 h 911"/>
              <a:gd name="T16" fmla="*/ 2147483647 w 1151"/>
              <a:gd name="T17" fmla="*/ 2147483647 h 911"/>
              <a:gd name="T18" fmla="*/ 2147483647 w 1151"/>
              <a:gd name="T19" fmla="*/ 2147483647 h 911"/>
              <a:gd name="T20" fmla="*/ 2147483647 w 1151"/>
              <a:gd name="T21" fmla="*/ 2147483647 h 911"/>
              <a:gd name="T22" fmla="*/ 2147483647 w 1151"/>
              <a:gd name="T23" fmla="*/ 2147483647 h 911"/>
              <a:gd name="T24" fmla="*/ 2147483647 w 1151"/>
              <a:gd name="T25" fmla="*/ 2147483647 h 911"/>
              <a:gd name="T26" fmla="*/ 2147483647 w 1151"/>
              <a:gd name="T27" fmla="*/ 2147483647 h 911"/>
              <a:gd name="T28" fmla="*/ 2147483647 w 1151"/>
              <a:gd name="T29" fmla="*/ 2147483647 h 911"/>
              <a:gd name="T30" fmla="*/ 2147483647 w 1151"/>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51"/>
              <a:gd name="T49" fmla="*/ 0 h 911"/>
              <a:gd name="T50" fmla="*/ 1151 w 1151"/>
              <a:gd name="T51" fmla="*/ 911 h 9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51" h="911">
                <a:moveTo>
                  <a:pt x="0" y="910"/>
                </a:moveTo>
                <a:lnTo>
                  <a:pt x="121" y="899"/>
                </a:lnTo>
                <a:lnTo>
                  <a:pt x="181" y="889"/>
                </a:lnTo>
                <a:lnTo>
                  <a:pt x="244" y="872"/>
                </a:lnTo>
                <a:lnTo>
                  <a:pt x="302" y="852"/>
                </a:lnTo>
                <a:lnTo>
                  <a:pt x="365" y="825"/>
                </a:lnTo>
                <a:lnTo>
                  <a:pt x="423" y="787"/>
                </a:lnTo>
                <a:lnTo>
                  <a:pt x="544" y="683"/>
                </a:lnTo>
                <a:lnTo>
                  <a:pt x="665" y="533"/>
                </a:lnTo>
                <a:lnTo>
                  <a:pt x="787" y="356"/>
                </a:lnTo>
                <a:lnTo>
                  <a:pt x="846" y="265"/>
                </a:lnTo>
                <a:lnTo>
                  <a:pt x="908" y="181"/>
                </a:lnTo>
                <a:lnTo>
                  <a:pt x="967" y="107"/>
                </a:lnTo>
                <a:lnTo>
                  <a:pt x="1029" y="49"/>
                </a:lnTo>
                <a:lnTo>
                  <a:pt x="1088" y="14"/>
                </a:lnTo>
                <a:lnTo>
                  <a:pt x="1150" y="0"/>
                </a:lnTo>
              </a:path>
            </a:pathLst>
          </a:custGeom>
          <a:noFill/>
          <a:ln w="25400" cap="rnd" cmpd="sng">
            <a:solidFill>
              <a:schemeClr va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00" name="Freeform 7"/>
          <p:cNvSpPr>
            <a:spLocks/>
          </p:cNvSpPr>
          <p:nvPr/>
        </p:nvSpPr>
        <p:spPr bwMode="auto">
          <a:xfrm>
            <a:off x="2819400" y="4191000"/>
            <a:ext cx="1143000" cy="1446213"/>
          </a:xfrm>
          <a:custGeom>
            <a:avLst/>
            <a:gdLst>
              <a:gd name="T0" fmla="*/ 2147483647 w 1247"/>
              <a:gd name="T1" fmla="*/ 2147483647 h 911"/>
              <a:gd name="T2" fmla="*/ 2147483647 w 1247"/>
              <a:gd name="T3" fmla="*/ 2147483647 h 911"/>
              <a:gd name="T4" fmla="*/ 2147483647 w 1247"/>
              <a:gd name="T5" fmla="*/ 2147483647 h 911"/>
              <a:gd name="T6" fmla="*/ 2147483647 w 1247"/>
              <a:gd name="T7" fmla="*/ 2147483647 h 911"/>
              <a:gd name="T8" fmla="*/ 2147483647 w 1247"/>
              <a:gd name="T9" fmla="*/ 2147483647 h 911"/>
              <a:gd name="T10" fmla="*/ 2147483647 w 1247"/>
              <a:gd name="T11" fmla="*/ 2147483647 h 911"/>
              <a:gd name="T12" fmla="*/ 2147483647 w 1247"/>
              <a:gd name="T13" fmla="*/ 2147483647 h 911"/>
              <a:gd name="T14" fmla="*/ 2147483647 w 1247"/>
              <a:gd name="T15" fmla="*/ 2147483647 h 911"/>
              <a:gd name="T16" fmla="*/ 2147483647 w 1247"/>
              <a:gd name="T17" fmla="*/ 2147483647 h 911"/>
              <a:gd name="T18" fmla="*/ 2147483647 w 1247"/>
              <a:gd name="T19" fmla="*/ 2147483647 h 911"/>
              <a:gd name="T20" fmla="*/ 2147483647 w 1247"/>
              <a:gd name="T21" fmla="*/ 2147483647 h 911"/>
              <a:gd name="T22" fmla="*/ 2147483647 w 1247"/>
              <a:gd name="T23" fmla="*/ 2147483647 h 911"/>
              <a:gd name="T24" fmla="*/ 2147483647 w 1247"/>
              <a:gd name="T25" fmla="*/ 2147483647 h 911"/>
              <a:gd name="T26" fmla="*/ 2147483647 w 1247"/>
              <a:gd name="T27" fmla="*/ 2147483647 h 911"/>
              <a:gd name="T28" fmla="*/ 2147483647 w 1247"/>
              <a:gd name="T29" fmla="*/ 2147483647 h 911"/>
              <a:gd name="T30" fmla="*/ 0 w 1247"/>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47"/>
              <a:gd name="T49" fmla="*/ 0 h 911"/>
              <a:gd name="T50" fmla="*/ 1247 w 1247"/>
              <a:gd name="T51" fmla="*/ 911 h 9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47" h="911">
                <a:moveTo>
                  <a:pt x="1246" y="910"/>
                </a:moveTo>
                <a:lnTo>
                  <a:pt x="1115" y="899"/>
                </a:lnTo>
                <a:lnTo>
                  <a:pt x="1050" y="889"/>
                </a:lnTo>
                <a:lnTo>
                  <a:pt x="982" y="872"/>
                </a:lnTo>
                <a:lnTo>
                  <a:pt x="919" y="852"/>
                </a:lnTo>
                <a:lnTo>
                  <a:pt x="851" y="825"/>
                </a:lnTo>
                <a:lnTo>
                  <a:pt x="788" y="787"/>
                </a:lnTo>
                <a:lnTo>
                  <a:pt x="655" y="683"/>
                </a:lnTo>
                <a:lnTo>
                  <a:pt x="524" y="533"/>
                </a:lnTo>
                <a:lnTo>
                  <a:pt x="393" y="356"/>
                </a:lnTo>
                <a:lnTo>
                  <a:pt x="327" y="265"/>
                </a:lnTo>
                <a:lnTo>
                  <a:pt x="260" y="181"/>
                </a:lnTo>
                <a:lnTo>
                  <a:pt x="196" y="107"/>
                </a:lnTo>
                <a:lnTo>
                  <a:pt x="129" y="49"/>
                </a:lnTo>
                <a:lnTo>
                  <a:pt x="65" y="14"/>
                </a:lnTo>
                <a:lnTo>
                  <a:pt x="0" y="0"/>
                </a:lnTo>
              </a:path>
            </a:pathLst>
          </a:custGeom>
          <a:noFill/>
          <a:ln w="25400" cap="rnd" cmpd="sng">
            <a:solidFill>
              <a:schemeClr val="fo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01" name="Freeform 8"/>
          <p:cNvSpPr>
            <a:spLocks/>
          </p:cNvSpPr>
          <p:nvPr/>
        </p:nvSpPr>
        <p:spPr bwMode="auto">
          <a:xfrm>
            <a:off x="1676400" y="4191000"/>
            <a:ext cx="1127125" cy="1444625"/>
          </a:xfrm>
          <a:custGeom>
            <a:avLst/>
            <a:gdLst>
              <a:gd name="T0" fmla="*/ 0 w 710"/>
              <a:gd name="T1" fmla="*/ 2147483647 h 910"/>
              <a:gd name="T2" fmla="*/ 2147483647 w 710"/>
              <a:gd name="T3" fmla="*/ 2147483647 h 910"/>
              <a:gd name="T4" fmla="*/ 2147483647 w 710"/>
              <a:gd name="T5" fmla="*/ 2147483647 h 910"/>
              <a:gd name="T6" fmla="*/ 2147483647 w 710"/>
              <a:gd name="T7" fmla="*/ 2147483647 h 910"/>
              <a:gd name="T8" fmla="*/ 2147483647 w 710"/>
              <a:gd name="T9" fmla="*/ 2147483647 h 910"/>
              <a:gd name="T10" fmla="*/ 2147483647 w 710"/>
              <a:gd name="T11" fmla="*/ 2147483647 h 910"/>
              <a:gd name="T12" fmla="*/ 2147483647 w 710"/>
              <a:gd name="T13" fmla="*/ 2147483647 h 910"/>
              <a:gd name="T14" fmla="*/ 2147483647 w 710"/>
              <a:gd name="T15" fmla="*/ 2147483647 h 910"/>
              <a:gd name="T16" fmla="*/ 2147483647 w 710"/>
              <a:gd name="T17" fmla="*/ 2147483647 h 910"/>
              <a:gd name="T18" fmla="*/ 2147483647 w 710"/>
              <a:gd name="T19" fmla="*/ 2147483647 h 910"/>
              <a:gd name="T20" fmla="*/ 2147483647 w 710"/>
              <a:gd name="T21" fmla="*/ 2147483647 h 910"/>
              <a:gd name="T22" fmla="*/ 2147483647 w 710"/>
              <a:gd name="T23" fmla="*/ 2147483647 h 910"/>
              <a:gd name="T24" fmla="*/ 2147483647 w 710"/>
              <a:gd name="T25" fmla="*/ 2147483647 h 910"/>
              <a:gd name="T26" fmla="*/ 2147483647 w 710"/>
              <a:gd name="T27" fmla="*/ 2147483647 h 910"/>
              <a:gd name="T28" fmla="*/ 2147483647 w 710"/>
              <a:gd name="T29" fmla="*/ 2147483647 h 910"/>
              <a:gd name="T30" fmla="*/ 2147483647 w 710"/>
              <a:gd name="T31" fmla="*/ 0 h 9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10"/>
              <a:gd name="T49" fmla="*/ 0 h 910"/>
              <a:gd name="T50" fmla="*/ 710 w 710"/>
              <a:gd name="T51" fmla="*/ 910 h 9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10" h="910">
                <a:moveTo>
                  <a:pt x="0" y="910"/>
                </a:moveTo>
                <a:lnTo>
                  <a:pt x="73" y="899"/>
                </a:lnTo>
                <a:lnTo>
                  <a:pt x="109" y="889"/>
                </a:lnTo>
                <a:lnTo>
                  <a:pt x="147" y="872"/>
                </a:lnTo>
                <a:lnTo>
                  <a:pt x="182" y="852"/>
                </a:lnTo>
                <a:lnTo>
                  <a:pt x="219" y="825"/>
                </a:lnTo>
                <a:lnTo>
                  <a:pt x="255" y="787"/>
                </a:lnTo>
                <a:lnTo>
                  <a:pt x="327" y="683"/>
                </a:lnTo>
                <a:lnTo>
                  <a:pt x="399" y="533"/>
                </a:lnTo>
                <a:lnTo>
                  <a:pt x="473" y="356"/>
                </a:lnTo>
                <a:lnTo>
                  <a:pt x="508" y="265"/>
                </a:lnTo>
                <a:lnTo>
                  <a:pt x="546" y="181"/>
                </a:lnTo>
                <a:lnTo>
                  <a:pt x="581" y="107"/>
                </a:lnTo>
                <a:lnTo>
                  <a:pt x="619" y="49"/>
                </a:lnTo>
                <a:lnTo>
                  <a:pt x="654" y="14"/>
                </a:lnTo>
                <a:lnTo>
                  <a:pt x="710" y="0"/>
                </a:lnTo>
              </a:path>
            </a:pathLst>
          </a:custGeom>
          <a:noFill/>
          <a:ln w="25400" cap="rnd" cmpd="sng">
            <a:solidFill>
              <a:schemeClr val="fo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02" name="Rectangle 9"/>
          <p:cNvSpPr>
            <a:spLocks noChangeArrowheads="1"/>
          </p:cNvSpPr>
          <p:nvPr/>
        </p:nvSpPr>
        <p:spPr bwMode="auto">
          <a:xfrm>
            <a:off x="2286000" y="2895600"/>
            <a:ext cx="4572000" cy="984250"/>
          </a:xfrm>
          <a:prstGeom prst="rect">
            <a:avLst/>
          </a:prstGeom>
          <a:solidFill>
            <a:srgbClr val="C7DAF7"/>
          </a:solidFill>
          <a:ln w="12700">
            <a:solidFill>
              <a:schemeClr val="tx1"/>
            </a:solidFill>
            <a:miter lim="800000"/>
            <a:headEnd/>
            <a:tailEnd/>
          </a:ln>
        </p:spPr>
        <p:txBody>
          <a:bodyPr lIns="90488" tIns="44450" rIns="90488" bIns="4445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lgn="ctr">
              <a:lnSpc>
                <a:spcPct val="70000"/>
              </a:lnSpc>
              <a:spcBef>
                <a:spcPct val="50000"/>
              </a:spcBef>
              <a:buClrTx/>
              <a:buSzTx/>
              <a:buFontTx/>
              <a:buNone/>
            </a:pPr>
            <a:r>
              <a:rPr lang="en-US" altLang="en-US" sz="2000"/>
              <a:t>At least one mean is different:</a:t>
            </a:r>
          </a:p>
          <a:p>
            <a:pPr algn="ctr">
              <a:lnSpc>
                <a:spcPct val="60000"/>
              </a:lnSpc>
              <a:spcBef>
                <a:spcPct val="50000"/>
              </a:spcBef>
              <a:buClrTx/>
              <a:buSzTx/>
              <a:buFontTx/>
              <a:buNone/>
            </a:pPr>
            <a:r>
              <a:rPr lang="en-US" altLang="en-US" sz="2000"/>
              <a:t>The null hypothesis is NOT true </a:t>
            </a:r>
          </a:p>
          <a:p>
            <a:pPr algn="ctr">
              <a:lnSpc>
                <a:spcPct val="60000"/>
              </a:lnSpc>
              <a:spcBef>
                <a:spcPct val="50000"/>
              </a:spcBef>
              <a:buClrTx/>
              <a:buSzTx/>
              <a:buFontTx/>
              <a:buNone/>
            </a:pPr>
            <a:r>
              <a:rPr lang="en-US" altLang="en-US" sz="2000"/>
              <a:t>(Treatment effect is present)</a:t>
            </a:r>
            <a:endParaRPr lang="en-US" altLang="en-US" sz="2000" b="1"/>
          </a:p>
        </p:txBody>
      </p:sp>
      <p:sp>
        <p:nvSpPr>
          <p:cNvPr id="33803" name="Line 12"/>
          <p:cNvSpPr>
            <a:spLocks noChangeShapeType="1"/>
          </p:cNvSpPr>
          <p:nvPr/>
        </p:nvSpPr>
        <p:spPr bwMode="auto">
          <a:xfrm>
            <a:off x="381000" y="5715000"/>
            <a:ext cx="3276600" cy="0"/>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3804" name="Freeform 14"/>
          <p:cNvSpPr>
            <a:spLocks/>
          </p:cNvSpPr>
          <p:nvPr/>
        </p:nvSpPr>
        <p:spPr bwMode="auto">
          <a:xfrm>
            <a:off x="6324600" y="4191000"/>
            <a:ext cx="1055688" cy="1446213"/>
          </a:xfrm>
          <a:custGeom>
            <a:avLst/>
            <a:gdLst>
              <a:gd name="T0" fmla="*/ 2147483647 w 1151"/>
              <a:gd name="T1" fmla="*/ 2147483647 h 911"/>
              <a:gd name="T2" fmla="*/ 2147483647 w 1151"/>
              <a:gd name="T3" fmla="*/ 2147483647 h 911"/>
              <a:gd name="T4" fmla="*/ 2147483647 w 1151"/>
              <a:gd name="T5" fmla="*/ 2147483647 h 911"/>
              <a:gd name="T6" fmla="*/ 2147483647 w 1151"/>
              <a:gd name="T7" fmla="*/ 2147483647 h 911"/>
              <a:gd name="T8" fmla="*/ 2147483647 w 1151"/>
              <a:gd name="T9" fmla="*/ 2147483647 h 911"/>
              <a:gd name="T10" fmla="*/ 2147483647 w 1151"/>
              <a:gd name="T11" fmla="*/ 2147483647 h 911"/>
              <a:gd name="T12" fmla="*/ 2147483647 w 1151"/>
              <a:gd name="T13" fmla="*/ 2147483647 h 911"/>
              <a:gd name="T14" fmla="*/ 2147483647 w 1151"/>
              <a:gd name="T15" fmla="*/ 2147483647 h 911"/>
              <a:gd name="T16" fmla="*/ 2147483647 w 1151"/>
              <a:gd name="T17" fmla="*/ 2147483647 h 911"/>
              <a:gd name="T18" fmla="*/ 2147483647 w 1151"/>
              <a:gd name="T19" fmla="*/ 2147483647 h 911"/>
              <a:gd name="T20" fmla="*/ 2147483647 w 1151"/>
              <a:gd name="T21" fmla="*/ 2147483647 h 911"/>
              <a:gd name="T22" fmla="*/ 2147483647 w 1151"/>
              <a:gd name="T23" fmla="*/ 2147483647 h 911"/>
              <a:gd name="T24" fmla="*/ 2147483647 w 1151"/>
              <a:gd name="T25" fmla="*/ 2147483647 h 911"/>
              <a:gd name="T26" fmla="*/ 2147483647 w 1151"/>
              <a:gd name="T27" fmla="*/ 2147483647 h 911"/>
              <a:gd name="T28" fmla="*/ 2147483647 w 1151"/>
              <a:gd name="T29" fmla="*/ 2147483647 h 911"/>
              <a:gd name="T30" fmla="*/ 0 w 1151"/>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51"/>
              <a:gd name="T49" fmla="*/ 0 h 911"/>
              <a:gd name="T50" fmla="*/ 1151 w 1151"/>
              <a:gd name="T51" fmla="*/ 911 h 9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51" h="911">
                <a:moveTo>
                  <a:pt x="1150" y="910"/>
                </a:moveTo>
                <a:lnTo>
                  <a:pt x="1029" y="899"/>
                </a:lnTo>
                <a:lnTo>
                  <a:pt x="969" y="889"/>
                </a:lnTo>
                <a:lnTo>
                  <a:pt x="906" y="872"/>
                </a:lnTo>
                <a:lnTo>
                  <a:pt x="848" y="852"/>
                </a:lnTo>
                <a:lnTo>
                  <a:pt x="786" y="825"/>
                </a:lnTo>
                <a:lnTo>
                  <a:pt x="727" y="787"/>
                </a:lnTo>
                <a:lnTo>
                  <a:pt x="604" y="683"/>
                </a:lnTo>
                <a:lnTo>
                  <a:pt x="483" y="533"/>
                </a:lnTo>
                <a:lnTo>
                  <a:pt x="363" y="356"/>
                </a:lnTo>
                <a:lnTo>
                  <a:pt x="302" y="265"/>
                </a:lnTo>
                <a:lnTo>
                  <a:pt x="240" y="181"/>
                </a:lnTo>
                <a:lnTo>
                  <a:pt x="181" y="107"/>
                </a:lnTo>
                <a:lnTo>
                  <a:pt x="119" y="49"/>
                </a:lnTo>
                <a:lnTo>
                  <a:pt x="60" y="14"/>
                </a:lnTo>
                <a:lnTo>
                  <a:pt x="0" y="0"/>
                </a:lnTo>
              </a:path>
            </a:pathLst>
          </a:custGeom>
          <a:noFill/>
          <a:ln w="25400" cap="rnd" cmpd="sng">
            <a:solidFill>
              <a:schemeClr val="accent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05" name="Freeform 15"/>
          <p:cNvSpPr>
            <a:spLocks/>
          </p:cNvSpPr>
          <p:nvPr/>
        </p:nvSpPr>
        <p:spPr bwMode="auto">
          <a:xfrm>
            <a:off x="5334000" y="4191000"/>
            <a:ext cx="1011238" cy="1446213"/>
          </a:xfrm>
          <a:custGeom>
            <a:avLst/>
            <a:gdLst>
              <a:gd name="T0" fmla="*/ 0 w 1103"/>
              <a:gd name="T1" fmla="*/ 2147483647 h 911"/>
              <a:gd name="T2" fmla="*/ 2147483647 w 1103"/>
              <a:gd name="T3" fmla="*/ 2147483647 h 911"/>
              <a:gd name="T4" fmla="*/ 2147483647 w 1103"/>
              <a:gd name="T5" fmla="*/ 2147483647 h 911"/>
              <a:gd name="T6" fmla="*/ 2147483647 w 1103"/>
              <a:gd name="T7" fmla="*/ 2147483647 h 911"/>
              <a:gd name="T8" fmla="*/ 2147483647 w 1103"/>
              <a:gd name="T9" fmla="*/ 2147483647 h 911"/>
              <a:gd name="T10" fmla="*/ 2147483647 w 1103"/>
              <a:gd name="T11" fmla="*/ 2147483647 h 911"/>
              <a:gd name="T12" fmla="*/ 2147483647 w 1103"/>
              <a:gd name="T13" fmla="*/ 2147483647 h 911"/>
              <a:gd name="T14" fmla="*/ 2147483647 w 1103"/>
              <a:gd name="T15" fmla="*/ 2147483647 h 911"/>
              <a:gd name="T16" fmla="*/ 2147483647 w 1103"/>
              <a:gd name="T17" fmla="*/ 2147483647 h 911"/>
              <a:gd name="T18" fmla="*/ 2147483647 w 1103"/>
              <a:gd name="T19" fmla="*/ 2147483647 h 911"/>
              <a:gd name="T20" fmla="*/ 2147483647 w 1103"/>
              <a:gd name="T21" fmla="*/ 2147483647 h 911"/>
              <a:gd name="T22" fmla="*/ 2147483647 w 1103"/>
              <a:gd name="T23" fmla="*/ 2147483647 h 911"/>
              <a:gd name="T24" fmla="*/ 2147483647 w 1103"/>
              <a:gd name="T25" fmla="*/ 2147483647 h 911"/>
              <a:gd name="T26" fmla="*/ 2147483647 w 1103"/>
              <a:gd name="T27" fmla="*/ 2147483647 h 911"/>
              <a:gd name="T28" fmla="*/ 2147483647 w 1103"/>
              <a:gd name="T29" fmla="*/ 2147483647 h 911"/>
              <a:gd name="T30" fmla="*/ 2147483647 w 1103"/>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03"/>
              <a:gd name="T49" fmla="*/ 0 h 911"/>
              <a:gd name="T50" fmla="*/ 1103 w 1103"/>
              <a:gd name="T51" fmla="*/ 911 h 9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03" h="911">
                <a:moveTo>
                  <a:pt x="0" y="910"/>
                </a:moveTo>
                <a:lnTo>
                  <a:pt x="116" y="899"/>
                </a:lnTo>
                <a:lnTo>
                  <a:pt x="174" y="889"/>
                </a:lnTo>
                <a:lnTo>
                  <a:pt x="234" y="872"/>
                </a:lnTo>
                <a:lnTo>
                  <a:pt x="290" y="852"/>
                </a:lnTo>
                <a:lnTo>
                  <a:pt x="349" y="825"/>
                </a:lnTo>
                <a:lnTo>
                  <a:pt x="405" y="787"/>
                </a:lnTo>
                <a:lnTo>
                  <a:pt x="521" y="683"/>
                </a:lnTo>
                <a:lnTo>
                  <a:pt x="637" y="533"/>
                </a:lnTo>
                <a:lnTo>
                  <a:pt x="755" y="356"/>
                </a:lnTo>
                <a:lnTo>
                  <a:pt x="811" y="265"/>
                </a:lnTo>
                <a:lnTo>
                  <a:pt x="870" y="181"/>
                </a:lnTo>
                <a:lnTo>
                  <a:pt x="927" y="107"/>
                </a:lnTo>
                <a:lnTo>
                  <a:pt x="986" y="49"/>
                </a:lnTo>
                <a:lnTo>
                  <a:pt x="1042" y="14"/>
                </a:lnTo>
                <a:lnTo>
                  <a:pt x="1102" y="0"/>
                </a:lnTo>
              </a:path>
            </a:pathLst>
          </a:custGeom>
          <a:noFill/>
          <a:ln w="25400" cap="rnd" cmpd="sng">
            <a:solidFill>
              <a:schemeClr val="accent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06" name="Freeform 16"/>
          <p:cNvSpPr>
            <a:spLocks/>
          </p:cNvSpPr>
          <p:nvPr/>
        </p:nvSpPr>
        <p:spPr bwMode="auto">
          <a:xfrm>
            <a:off x="5715000" y="4191000"/>
            <a:ext cx="1055688" cy="1446213"/>
          </a:xfrm>
          <a:custGeom>
            <a:avLst/>
            <a:gdLst>
              <a:gd name="T0" fmla="*/ 2147483647 w 1151"/>
              <a:gd name="T1" fmla="*/ 2147483647 h 911"/>
              <a:gd name="T2" fmla="*/ 2147483647 w 1151"/>
              <a:gd name="T3" fmla="*/ 2147483647 h 911"/>
              <a:gd name="T4" fmla="*/ 2147483647 w 1151"/>
              <a:gd name="T5" fmla="*/ 2147483647 h 911"/>
              <a:gd name="T6" fmla="*/ 2147483647 w 1151"/>
              <a:gd name="T7" fmla="*/ 2147483647 h 911"/>
              <a:gd name="T8" fmla="*/ 2147483647 w 1151"/>
              <a:gd name="T9" fmla="*/ 2147483647 h 911"/>
              <a:gd name="T10" fmla="*/ 2147483647 w 1151"/>
              <a:gd name="T11" fmla="*/ 2147483647 h 911"/>
              <a:gd name="T12" fmla="*/ 2147483647 w 1151"/>
              <a:gd name="T13" fmla="*/ 2147483647 h 911"/>
              <a:gd name="T14" fmla="*/ 2147483647 w 1151"/>
              <a:gd name="T15" fmla="*/ 2147483647 h 911"/>
              <a:gd name="T16" fmla="*/ 2147483647 w 1151"/>
              <a:gd name="T17" fmla="*/ 2147483647 h 911"/>
              <a:gd name="T18" fmla="*/ 2147483647 w 1151"/>
              <a:gd name="T19" fmla="*/ 2147483647 h 911"/>
              <a:gd name="T20" fmla="*/ 2147483647 w 1151"/>
              <a:gd name="T21" fmla="*/ 2147483647 h 911"/>
              <a:gd name="T22" fmla="*/ 2147483647 w 1151"/>
              <a:gd name="T23" fmla="*/ 2147483647 h 911"/>
              <a:gd name="T24" fmla="*/ 2147483647 w 1151"/>
              <a:gd name="T25" fmla="*/ 2147483647 h 911"/>
              <a:gd name="T26" fmla="*/ 2147483647 w 1151"/>
              <a:gd name="T27" fmla="*/ 2147483647 h 911"/>
              <a:gd name="T28" fmla="*/ 2147483647 w 1151"/>
              <a:gd name="T29" fmla="*/ 2147483647 h 911"/>
              <a:gd name="T30" fmla="*/ 0 w 1151"/>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51"/>
              <a:gd name="T49" fmla="*/ 0 h 911"/>
              <a:gd name="T50" fmla="*/ 1151 w 1151"/>
              <a:gd name="T51" fmla="*/ 911 h 9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51" h="911">
                <a:moveTo>
                  <a:pt x="1150" y="910"/>
                </a:moveTo>
                <a:lnTo>
                  <a:pt x="1029" y="899"/>
                </a:lnTo>
                <a:lnTo>
                  <a:pt x="969" y="889"/>
                </a:lnTo>
                <a:lnTo>
                  <a:pt x="906" y="872"/>
                </a:lnTo>
                <a:lnTo>
                  <a:pt x="848" y="852"/>
                </a:lnTo>
                <a:lnTo>
                  <a:pt x="786" y="825"/>
                </a:lnTo>
                <a:lnTo>
                  <a:pt x="727" y="787"/>
                </a:lnTo>
                <a:lnTo>
                  <a:pt x="604" y="683"/>
                </a:lnTo>
                <a:lnTo>
                  <a:pt x="483" y="533"/>
                </a:lnTo>
                <a:lnTo>
                  <a:pt x="363" y="356"/>
                </a:lnTo>
                <a:lnTo>
                  <a:pt x="302" y="265"/>
                </a:lnTo>
                <a:lnTo>
                  <a:pt x="240" y="181"/>
                </a:lnTo>
                <a:lnTo>
                  <a:pt x="181" y="107"/>
                </a:lnTo>
                <a:lnTo>
                  <a:pt x="119" y="49"/>
                </a:lnTo>
                <a:lnTo>
                  <a:pt x="60" y="14"/>
                </a:lnTo>
                <a:lnTo>
                  <a:pt x="0" y="0"/>
                </a:lnTo>
              </a:path>
            </a:pathLst>
          </a:custGeom>
          <a:noFill/>
          <a:ln w="25400" cap="rnd" cmpd="sng">
            <a:solidFill>
              <a:schemeClr va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07" name="Freeform 17"/>
          <p:cNvSpPr>
            <a:spLocks/>
          </p:cNvSpPr>
          <p:nvPr/>
        </p:nvSpPr>
        <p:spPr bwMode="auto">
          <a:xfrm>
            <a:off x="4648200" y="4191000"/>
            <a:ext cx="1055688" cy="1446213"/>
          </a:xfrm>
          <a:custGeom>
            <a:avLst/>
            <a:gdLst>
              <a:gd name="T0" fmla="*/ 0 w 1151"/>
              <a:gd name="T1" fmla="*/ 2147483647 h 911"/>
              <a:gd name="T2" fmla="*/ 2147483647 w 1151"/>
              <a:gd name="T3" fmla="*/ 2147483647 h 911"/>
              <a:gd name="T4" fmla="*/ 2147483647 w 1151"/>
              <a:gd name="T5" fmla="*/ 2147483647 h 911"/>
              <a:gd name="T6" fmla="*/ 2147483647 w 1151"/>
              <a:gd name="T7" fmla="*/ 2147483647 h 911"/>
              <a:gd name="T8" fmla="*/ 2147483647 w 1151"/>
              <a:gd name="T9" fmla="*/ 2147483647 h 911"/>
              <a:gd name="T10" fmla="*/ 2147483647 w 1151"/>
              <a:gd name="T11" fmla="*/ 2147483647 h 911"/>
              <a:gd name="T12" fmla="*/ 2147483647 w 1151"/>
              <a:gd name="T13" fmla="*/ 2147483647 h 911"/>
              <a:gd name="T14" fmla="*/ 2147483647 w 1151"/>
              <a:gd name="T15" fmla="*/ 2147483647 h 911"/>
              <a:gd name="T16" fmla="*/ 2147483647 w 1151"/>
              <a:gd name="T17" fmla="*/ 2147483647 h 911"/>
              <a:gd name="T18" fmla="*/ 2147483647 w 1151"/>
              <a:gd name="T19" fmla="*/ 2147483647 h 911"/>
              <a:gd name="T20" fmla="*/ 2147483647 w 1151"/>
              <a:gd name="T21" fmla="*/ 2147483647 h 911"/>
              <a:gd name="T22" fmla="*/ 2147483647 w 1151"/>
              <a:gd name="T23" fmla="*/ 2147483647 h 911"/>
              <a:gd name="T24" fmla="*/ 2147483647 w 1151"/>
              <a:gd name="T25" fmla="*/ 2147483647 h 911"/>
              <a:gd name="T26" fmla="*/ 2147483647 w 1151"/>
              <a:gd name="T27" fmla="*/ 2147483647 h 911"/>
              <a:gd name="T28" fmla="*/ 2147483647 w 1151"/>
              <a:gd name="T29" fmla="*/ 2147483647 h 911"/>
              <a:gd name="T30" fmla="*/ 2147483647 w 1151"/>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51"/>
              <a:gd name="T49" fmla="*/ 0 h 911"/>
              <a:gd name="T50" fmla="*/ 1151 w 1151"/>
              <a:gd name="T51" fmla="*/ 911 h 9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51" h="911">
                <a:moveTo>
                  <a:pt x="0" y="910"/>
                </a:moveTo>
                <a:lnTo>
                  <a:pt x="121" y="899"/>
                </a:lnTo>
                <a:lnTo>
                  <a:pt x="181" y="889"/>
                </a:lnTo>
                <a:lnTo>
                  <a:pt x="244" y="872"/>
                </a:lnTo>
                <a:lnTo>
                  <a:pt x="302" y="852"/>
                </a:lnTo>
                <a:lnTo>
                  <a:pt x="365" y="825"/>
                </a:lnTo>
                <a:lnTo>
                  <a:pt x="423" y="787"/>
                </a:lnTo>
                <a:lnTo>
                  <a:pt x="544" y="683"/>
                </a:lnTo>
                <a:lnTo>
                  <a:pt x="665" y="533"/>
                </a:lnTo>
                <a:lnTo>
                  <a:pt x="787" y="356"/>
                </a:lnTo>
                <a:lnTo>
                  <a:pt x="846" y="265"/>
                </a:lnTo>
                <a:lnTo>
                  <a:pt x="908" y="181"/>
                </a:lnTo>
                <a:lnTo>
                  <a:pt x="967" y="107"/>
                </a:lnTo>
                <a:lnTo>
                  <a:pt x="1029" y="49"/>
                </a:lnTo>
                <a:lnTo>
                  <a:pt x="1088" y="14"/>
                </a:lnTo>
                <a:lnTo>
                  <a:pt x="1150" y="0"/>
                </a:lnTo>
              </a:path>
            </a:pathLst>
          </a:custGeom>
          <a:noFill/>
          <a:ln w="25400" cap="rnd" cmpd="sng">
            <a:solidFill>
              <a:schemeClr va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08" name="Freeform 18"/>
          <p:cNvSpPr>
            <a:spLocks/>
          </p:cNvSpPr>
          <p:nvPr/>
        </p:nvSpPr>
        <p:spPr bwMode="auto">
          <a:xfrm>
            <a:off x="7467600" y="4191000"/>
            <a:ext cx="1143000" cy="1446213"/>
          </a:xfrm>
          <a:custGeom>
            <a:avLst/>
            <a:gdLst>
              <a:gd name="T0" fmla="*/ 2147483647 w 1247"/>
              <a:gd name="T1" fmla="*/ 2147483647 h 911"/>
              <a:gd name="T2" fmla="*/ 2147483647 w 1247"/>
              <a:gd name="T3" fmla="*/ 2147483647 h 911"/>
              <a:gd name="T4" fmla="*/ 2147483647 w 1247"/>
              <a:gd name="T5" fmla="*/ 2147483647 h 911"/>
              <a:gd name="T6" fmla="*/ 2147483647 w 1247"/>
              <a:gd name="T7" fmla="*/ 2147483647 h 911"/>
              <a:gd name="T8" fmla="*/ 2147483647 w 1247"/>
              <a:gd name="T9" fmla="*/ 2147483647 h 911"/>
              <a:gd name="T10" fmla="*/ 2147483647 w 1247"/>
              <a:gd name="T11" fmla="*/ 2147483647 h 911"/>
              <a:gd name="T12" fmla="*/ 2147483647 w 1247"/>
              <a:gd name="T13" fmla="*/ 2147483647 h 911"/>
              <a:gd name="T14" fmla="*/ 2147483647 w 1247"/>
              <a:gd name="T15" fmla="*/ 2147483647 h 911"/>
              <a:gd name="T16" fmla="*/ 2147483647 w 1247"/>
              <a:gd name="T17" fmla="*/ 2147483647 h 911"/>
              <a:gd name="T18" fmla="*/ 2147483647 w 1247"/>
              <a:gd name="T19" fmla="*/ 2147483647 h 911"/>
              <a:gd name="T20" fmla="*/ 2147483647 w 1247"/>
              <a:gd name="T21" fmla="*/ 2147483647 h 911"/>
              <a:gd name="T22" fmla="*/ 2147483647 w 1247"/>
              <a:gd name="T23" fmla="*/ 2147483647 h 911"/>
              <a:gd name="T24" fmla="*/ 2147483647 w 1247"/>
              <a:gd name="T25" fmla="*/ 2147483647 h 911"/>
              <a:gd name="T26" fmla="*/ 2147483647 w 1247"/>
              <a:gd name="T27" fmla="*/ 2147483647 h 911"/>
              <a:gd name="T28" fmla="*/ 2147483647 w 1247"/>
              <a:gd name="T29" fmla="*/ 2147483647 h 911"/>
              <a:gd name="T30" fmla="*/ 0 w 1247"/>
              <a:gd name="T31" fmla="*/ 0 h 9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47"/>
              <a:gd name="T49" fmla="*/ 0 h 911"/>
              <a:gd name="T50" fmla="*/ 1247 w 1247"/>
              <a:gd name="T51" fmla="*/ 911 h 9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47" h="911">
                <a:moveTo>
                  <a:pt x="1246" y="910"/>
                </a:moveTo>
                <a:lnTo>
                  <a:pt x="1115" y="899"/>
                </a:lnTo>
                <a:lnTo>
                  <a:pt x="1050" y="889"/>
                </a:lnTo>
                <a:lnTo>
                  <a:pt x="982" y="872"/>
                </a:lnTo>
                <a:lnTo>
                  <a:pt x="919" y="852"/>
                </a:lnTo>
                <a:lnTo>
                  <a:pt x="851" y="825"/>
                </a:lnTo>
                <a:lnTo>
                  <a:pt x="788" y="787"/>
                </a:lnTo>
                <a:lnTo>
                  <a:pt x="655" y="683"/>
                </a:lnTo>
                <a:lnTo>
                  <a:pt x="524" y="533"/>
                </a:lnTo>
                <a:lnTo>
                  <a:pt x="393" y="356"/>
                </a:lnTo>
                <a:lnTo>
                  <a:pt x="327" y="265"/>
                </a:lnTo>
                <a:lnTo>
                  <a:pt x="260" y="181"/>
                </a:lnTo>
                <a:lnTo>
                  <a:pt x="196" y="107"/>
                </a:lnTo>
                <a:lnTo>
                  <a:pt x="129" y="49"/>
                </a:lnTo>
                <a:lnTo>
                  <a:pt x="65" y="14"/>
                </a:lnTo>
                <a:lnTo>
                  <a:pt x="0" y="0"/>
                </a:lnTo>
              </a:path>
            </a:pathLst>
          </a:custGeom>
          <a:noFill/>
          <a:ln w="25400" cap="rnd" cmpd="sng">
            <a:solidFill>
              <a:schemeClr val="fo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09" name="Freeform 19"/>
          <p:cNvSpPr>
            <a:spLocks/>
          </p:cNvSpPr>
          <p:nvPr/>
        </p:nvSpPr>
        <p:spPr bwMode="auto">
          <a:xfrm>
            <a:off x="6324600" y="4191000"/>
            <a:ext cx="1127125" cy="1444625"/>
          </a:xfrm>
          <a:custGeom>
            <a:avLst/>
            <a:gdLst>
              <a:gd name="T0" fmla="*/ 0 w 710"/>
              <a:gd name="T1" fmla="*/ 2147483647 h 910"/>
              <a:gd name="T2" fmla="*/ 2147483647 w 710"/>
              <a:gd name="T3" fmla="*/ 2147483647 h 910"/>
              <a:gd name="T4" fmla="*/ 2147483647 w 710"/>
              <a:gd name="T5" fmla="*/ 2147483647 h 910"/>
              <a:gd name="T6" fmla="*/ 2147483647 w 710"/>
              <a:gd name="T7" fmla="*/ 2147483647 h 910"/>
              <a:gd name="T8" fmla="*/ 2147483647 w 710"/>
              <a:gd name="T9" fmla="*/ 2147483647 h 910"/>
              <a:gd name="T10" fmla="*/ 2147483647 w 710"/>
              <a:gd name="T11" fmla="*/ 2147483647 h 910"/>
              <a:gd name="T12" fmla="*/ 2147483647 w 710"/>
              <a:gd name="T13" fmla="*/ 2147483647 h 910"/>
              <a:gd name="T14" fmla="*/ 2147483647 w 710"/>
              <a:gd name="T15" fmla="*/ 2147483647 h 910"/>
              <a:gd name="T16" fmla="*/ 2147483647 w 710"/>
              <a:gd name="T17" fmla="*/ 2147483647 h 910"/>
              <a:gd name="T18" fmla="*/ 2147483647 w 710"/>
              <a:gd name="T19" fmla="*/ 2147483647 h 910"/>
              <a:gd name="T20" fmla="*/ 2147483647 w 710"/>
              <a:gd name="T21" fmla="*/ 2147483647 h 910"/>
              <a:gd name="T22" fmla="*/ 2147483647 w 710"/>
              <a:gd name="T23" fmla="*/ 2147483647 h 910"/>
              <a:gd name="T24" fmla="*/ 2147483647 w 710"/>
              <a:gd name="T25" fmla="*/ 2147483647 h 910"/>
              <a:gd name="T26" fmla="*/ 2147483647 w 710"/>
              <a:gd name="T27" fmla="*/ 2147483647 h 910"/>
              <a:gd name="T28" fmla="*/ 2147483647 w 710"/>
              <a:gd name="T29" fmla="*/ 2147483647 h 910"/>
              <a:gd name="T30" fmla="*/ 2147483647 w 710"/>
              <a:gd name="T31" fmla="*/ 0 h 9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10"/>
              <a:gd name="T49" fmla="*/ 0 h 910"/>
              <a:gd name="T50" fmla="*/ 710 w 710"/>
              <a:gd name="T51" fmla="*/ 910 h 9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10" h="910">
                <a:moveTo>
                  <a:pt x="0" y="910"/>
                </a:moveTo>
                <a:lnTo>
                  <a:pt x="73" y="899"/>
                </a:lnTo>
                <a:lnTo>
                  <a:pt x="109" y="889"/>
                </a:lnTo>
                <a:lnTo>
                  <a:pt x="147" y="872"/>
                </a:lnTo>
                <a:lnTo>
                  <a:pt x="182" y="852"/>
                </a:lnTo>
                <a:lnTo>
                  <a:pt x="219" y="825"/>
                </a:lnTo>
                <a:lnTo>
                  <a:pt x="255" y="787"/>
                </a:lnTo>
                <a:lnTo>
                  <a:pt x="327" y="683"/>
                </a:lnTo>
                <a:lnTo>
                  <a:pt x="399" y="533"/>
                </a:lnTo>
                <a:lnTo>
                  <a:pt x="473" y="356"/>
                </a:lnTo>
                <a:lnTo>
                  <a:pt x="508" y="265"/>
                </a:lnTo>
                <a:lnTo>
                  <a:pt x="546" y="181"/>
                </a:lnTo>
                <a:lnTo>
                  <a:pt x="581" y="107"/>
                </a:lnTo>
                <a:lnTo>
                  <a:pt x="619" y="49"/>
                </a:lnTo>
                <a:lnTo>
                  <a:pt x="654" y="14"/>
                </a:lnTo>
                <a:lnTo>
                  <a:pt x="710" y="0"/>
                </a:lnTo>
              </a:path>
            </a:pathLst>
          </a:custGeom>
          <a:noFill/>
          <a:ln w="25400" cap="rnd" cmpd="sng">
            <a:solidFill>
              <a:schemeClr val="fo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10" name="Line 20"/>
          <p:cNvSpPr>
            <a:spLocks noChangeShapeType="1"/>
          </p:cNvSpPr>
          <p:nvPr/>
        </p:nvSpPr>
        <p:spPr bwMode="auto">
          <a:xfrm>
            <a:off x="5029200" y="5715000"/>
            <a:ext cx="3276600" cy="0"/>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3811" name="Text Box 22"/>
          <p:cNvSpPr txBox="1">
            <a:spLocks noChangeArrowheads="1"/>
          </p:cNvSpPr>
          <p:nvPr/>
        </p:nvSpPr>
        <p:spPr bwMode="auto">
          <a:xfrm>
            <a:off x="4114800" y="4648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50000"/>
              </a:spcBef>
              <a:buClrTx/>
              <a:buSzTx/>
              <a:buFontTx/>
              <a:buNone/>
            </a:pPr>
            <a:r>
              <a:rPr lang="en-US" altLang="en-US" sz="2400"/>
              <a:t>or</a:t>
            </a:r>
          </a:p>
        </p:txBody>
      </p:sp>
      <p:sp>
        <p:nvSpPr>
          <p:cNvPr id="33812" name="Text Box 23"/>
          <p:cNvSpPr txBox="1">
            <a:spLocks noChangeArrowheads="1"/>
          </p:cNvSpPr>
          <p:nvPr/>
        </p:nvSpPr>
        <p:spPr bwMode="auto">
          <a:xfrm>
            <a:off x="7620000" y="1219200"/>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50000"/>
              </a:spcBef>
              <a:buClrTx/>
              <a:buSzTx/>
              <a:buFontTx/>
              <a:buNone/>
            </a:pPr>
            <a:r>
              <a:rPr lang="en-US" altLang="en-US" sz="2000" i="1">
                <a:solidFill>
                  <a:schemeClr val="tx2"/>
                </a:solidFill>
              </a:rPr>
              <a:t>(continued)</a:t>
            </a:r>
          </a:p>
        </p:txBody>
      </p:sp>
      <p:pic>
        <p:nvPicPr>
          <p:cNvPr id="33813" name="Picture 30"/>
          <p:cNvPicPr>
            <a:picLocks noGrp="1" noChangeAspect="1" noChangeArrowheads="1"/>
          </p:cNvPicPr>
          <p:nvPr>
            <p:ph sz="quarter" idx="3"/>
          </p:nvPr>
        </p:nvPicPr>
        <p:blipFill>
          <a:blip r:embed="rId4">
            <a:lum bright="-40000" contrast="60000"/>
            <a:extLst>
              <a:ext uri="{28A0092B-C50C-407E-A947-70E740481C1C}">
                <a14:useLocalDpi xmlns:a14="http://schemas.microsoft.com/office/drawing/2010/main" val="0"/>
              </a:ext>
            </a:extLst>
          </a:blip>
          <a:srcRect/>
          <a:stretch>
            <a:fillRect/>
          </a:stretch>
        </p:blipFill>
        <p:spPr>
          <a:xfrm>
            <a:off x="1219200" y="5943600"/>
            <a:ext cx="2057400" cy="625475"/>
          </a:xfrm>
          <a:noFill/>
        </p:spPr>
      </p:pic>
      <p:pic>
        <p:nvPicPr>
          <p:cNvPr id="33814" name="Picture 33"/>
          <p:cNvPicPr>
            <a:picLocks noGrp="1" noChangeAspect="1" noChangeArrowheads="1"/>
          </p:cNvPicPr>
          <p:nvPr>
            <p:ph sz="quarter" idx="2"/>
          </p:nvPr>
        </p:nvPicPr>
        <p:blipFill>
          <a:blip r:embed="rId5">
            <a:lum bright="-40000" contrast="60000"/>
            <a:extLst>
              <a:ext uri="{28A0092B-C50C-407E-A947-70E740481C1C}">
                <a14:useLocalDpi xmlns:a14="http://schemas.microsoft.com/office/drawing/2010/main" val="0"/>
              </a:ext>
            </a:extLst>
          </a:blip>
          <a:srcRect/>
          <a:stretch>
            <a:fillRect/>
          </a:stretch>
        </p:blipFill>
        <p:spPr>
          <a:xfrm>
            <a:off x="5486400" y="5867400"/>
            <a:ext cx="2057400" cy="611188"/>
          </a:xfr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en-US" sz="3600" smtClean="0"/>
              <a:t>One-Way ANOVA:</a:t>
            </a:r>
            <a:br>
              <a:rPr lang="en-US" altLang="en-US" sz="3600" smtClean="0"/>
            </a:br>
            <a:r>
              <a:rPr lang="en-US" altLang="en-US" sz="3600" smtClean="0"/>
              <a:t>Model Assumptions</a:t>
            </a:r>
          </a:p>
        </p:txBody>
      </p:sp>
      <p:sp>
        <p:nvSpPr>
          <p:cNvPr id="34819" name="Rectangle 3"/>
          <p:cNvSpPr>
            <a:spLocks noGrp="1" noChangeArrowheads="1"/>
          </p:cNvSpPr>
          <p:nvPr>
            <p:ph type="body" idx="1"/>
          </p:nvPr>
        </p:nvSpPr>
        <p:spPr/>
        <p:txBody>
          <a:bodyPr/>
          <a:lstStyle/>
          <a:p>
            <a:pPr eaLnBrk="1" hangingPunct="1"/>
            <a:r>
              <a:rPr lang="en-US" altLang="en-US" smtClean="0"/>
              <a:t>The </a:t>
            </a:r>
            <a:r>
              <a:rPr lang="en-US" altLang="en-US" i="1" smtClean="0"/>
              <a:t>K</a:t>
            </a:r>
            <a:r>
              <a:rPr lang="en-US" altLang="en-US" smtClean="0"/>
              <a:t> random samples are drawn from </a:t>
            </a:r>
            <a:r>
              <a:rPr lang="en-US" altLang="en-US" i="1" smtClean="0"/>
              <a:t>K</a:t>
            </a:r>
            <a:r>
              <a:rPr lang="en-US" altLang="en-US" smtClean="0"/>
              <a:t> independent populations</a:t>
            </a:r>
          </a:p>
          <a:p>
            <a:pPr eaLnBrk="1" hangingPunct="1"/>
            <a:r>
              <a:rPr lang="en-US" altLang="en-US" smtClean="0"/>
              <a:t>The variances of the populations are identical</a:t>
            </a:r>
          </a:p>
          <a:p>
            <a:pPr eaLnBrk="1" hangingPunct="1"/>
            <a:r>
              <a:rPr lang="en-US" altLang="en-US" smtClean="0"/>
              <a:t>The underlying data are approximately normally distributed</a:t>
            </a:r>
          </a:p>
          <a:p>
            <a:pPr eaLnBrk="1" hangingPunct="1"/>
            <a:endParaRPr lang="en-US" altLang="en-US"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150938" y="381000"/>
            <a:ext cx="7078662" cy="990600"/>
          </a:xfrm>
        </p:spPr>
        <p:txBody>
          <a:bodyPr/>
          <a:lstStyle/>
          <a:p>
            <a:pPr eaLnBrk="1" hangingPunct="1"/>
            <a:r>
              <a:rPr lang="en-US" altLang="en-US" smtClean="0"/>
              <a:t>Basic Idea</a:t>
            </a:r>
            <a:br>
              <a:rPr lang="en-US" altLang="en-US" smtClean="0"/>
            </a:br>
            <a:r>
              <a:rPr lang="en-US" altLang="en-US" smtClean="0"/>
              <a:t> </a:t>
            </a:r>
            <a:r>
              <a:rPr lang="en-US" altLang="en-US" sz="2800" smtClean="0"/>
              <a:t>partitioning the variation</a:t>
            </a:r>
            <a:endParaRPr lang="en-US" altLang="en-US" sz="3600" smtClean="0"/>
          </a:p>
        </p:txBody>
      </p:sp>
      <p:sp>
        <p:nvSpPr>
          <p:cNvPr id="35843" name="Text Box 29"/>
          <p:cNvSpPr txBox="1">
            <a:spLocks noChangeArrowheads="1"/>
          </p:cNvSpPr>
          <p:nvPr/>
        </p:nvSpPr>
        <p:spPr bwMode="auto">
          <a:xfrm>
            <a:off x="990600" y="1570038"/>
            <a:ext cx="68945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r>
              <a:rPr lang="en-US" altLang="en-US" sz="2000"/>
              <a:t>Suppose there are </a:t>
            </a:r>
            <a:r>
              <a:rPr lang="en-US" altLang="en-US" sz="2000" i="1"/>
              <a:t>K</a:t>
            </a:r>
            <a:r>
              <a:rPr lang="en-US" altLang="en-US" sz="2000"/>
              <a:t> groups with 	       observations. </a:t>
            </a:r>
          </a:p>
        </p:txBody>
      </p:sp>
      <p:graphicFrame>
        <p:nvGraphicFramePr>
          <p:cNvPr id="35844" name="Object 31"/>
          <p:cNvGraphicFramePr>
            <a:graphicFrameLocks noChangeAspect="1"/>
          </p:cNvGraphicFramePr>
          <p:nvPr/>
        </p:nvGraphicFramePr>
        <p:xfrm>
          <a:off x="1066800" y="1981200"/>
          <a:ext cx="6324600" cy="862013"/>
        </p:xfrm>
        <a:graphic>
          <a:graphicData uri="http://schemas.openxmlformats.org/presentationml/2006/ole">
            <mc:AlternateContent xmlns:mc="http://schemas.openxmlformats.org/markup-compatibility/2006">
              <mc:Choice xmlns:v="urn:schemas-microsoft-com:vml" Requires="v">
                <p:oleObj spid="_x0000_s35857" name="Equation" r:id="rId4" imgW="3556000" imgH="520700" progId="Equation.DSMT4">
                  <p:embed/>
                </p:oleObj>
              </mc:Choice>
              <mc:Fallback>
                <p:oleObj name="Equation" r:id="rId4" imgW="3556000" imgH="520700" progId="Equation.DSMT4">
                  <p:embed/>
                  <p:pic>
                    <p:nvPicPr>
                      <p:cNvPr id="0" name="Object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981200"/>
                        <a:ext cx="6324600" cy="862013"/>
                      </a:xfrm>
                      <a:prstGeom prst="rect">
                        <a:avLst/>
                      </a:prstGeom>
                      <a:noFill/>
                      <a:ln>
                        <a:noFill/>
                      </a:ln>
                      <a:effectLst/>
                      <a:extLst>
                        <a:ext uri="{909E8E84-426E-40DD-AFC4-6F175D3DCCD1}">
                          <a14:hiddenFill xmlns:a14="http://schemas.microsoft.com/office/drawing/2010/main">
                            <a:solidFill>
                              <a:srgbClr val="FDE0B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5" name="Object 55"/>
          <p:cNvGraphicFramePr>
            <a:graphicFrameLocks noChangeAspect="1"/>
          </p:cNvGraphicFramePr>
          <p:nvPr/>
        </p:nvGraphicFramePr>
        <p:xfrm>
          <a:off x="1752600" y="3276600"/>
          <a:ext cx="4953000" cy="798513"/>
        </p:xfrm>
        <a:graphic>
          <a:graphicData uri="http://schemas.openxmlformats.org/presentationml/2006/ole">
            <mc:AlternateContent xmlns:mc="http://schemas.openxmlformats.org/markup-compatibility/2006">
              <mc:Choice xmlns:v="urn:schemas-microsoft-com:vml" Requires="v">
                <p:oleObj spid="_x0000_s35858" name="Equation" r:id="rId6" imgW="1765300" imgH="304800" progId="Equation.DSMT4">
                  <p:embed/>
                </p:oleObj>
              </mc:Choice>
              <mc:Fallback>
                <p:oleObj name="Equation" r:id="rId6" imgW="1765300" imgH="304800" progId="Equation.DSMT4">
                  <p:embed/>
                  <p:pic>
                    <p:nvPicPr>
                      <p:cNvPr id="0" name="Object 5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2600" y="3276600"/>
                        <a:ext cx="4953000" cy="79851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69"/>
          <p:cNvGrpSpPr>
            <a:grpSpLocks/>
          </p:cNvGrpSpPr>
          <p:nvPr/>
        </p:nvGrpSpPr>
        <p:grpSpPr bwMode="auto">
          <a:xfrm>
            <a:off x="1905000" y="4114800"/>
            <a:ext cx="5730875" cy="1320800"/>
            <a:chOff x="1200" y="2592"/>
            <a:chExt cx="3610" cy="832"/>
          </a:xfrm>
        </p:grpSpPr>
        <p:sp>
          <p:nvSpPr>
            <p:cNvPr id="35849" name="Text Box 59"/>
            <p:cNvSpPr txBox="1">
              <a:spLocks noChangeArrowheads="1"/>
            </p:cNvSpPr>
            <p:nvPr/>
          </p:nvSpPr>
          <p:spPr bwMode="auto">
            <a:xfrm>
              <a:off x="1200" y="2784"/>
              <a:ext cx="1594" cy="640"/>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lgn="ctr" eaLnBrk="1" hangingPunct="1">
                <a:spcBef>
                  <a:spcPct val="0"/>
                </a:spcBef>
                <a:buClrTx/>
                <a:buSzTx/>
                <a:buFontTx/>
                <a:buNone/>
              </a:pPr>
              <a:r>
                <a:rPr lang="en-US" altLang="en-US" sz="2000">
                  <a:solidFill>
                    <a:schemeClr val="tx2"/>
                  </a:solidFill>
                </a:rPr>
                <a:t>Deviation of group mean from grand mean</a:t>
              </a:r>
            </a:p>
          </p:txBody>
        </p:sp>
        <p:cxnSp>
          <p:nvCxnSpPr>
            <p:cNvPr id="35850" name="AutoShape 61"/>
            <p:cNvCxnSpPr>
              <a:cxnSpLocks noChangeShapeType="1"/>
            </p:cNvCxnSpPr>
            <p:nvPr/>
          </p:nvCxnSpPr>
          <p:spPr bwMode="auto">
            <a:xfrm flipH="1" flipV="1">
              <a:off x="3312" y="2592"/>
              <a:ext cx="701" cy="192"/>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5851" name="AutoShape 62"/>
            <p:cNvCxnSpPr>
              <a:cxnSpLocks noChangeShapeType="1"/>
              <a:stCxn id="35849" idx="0"/>
            </p:cNvCxnSpPr>
            <p:nvPr/>
          </p:nvCxnSpPr>
          <p:spPr bwMode="auto">
            <a:xfrm flipV="1">
              <a:off x="1997" y="2592"/>
              <a:ext cx="523" cy="192"/>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35852" name="Text Box 68"/>
            <p:cNvSpPr txBox="1">
              <a:spLocks noChangeArrowheads="1"/>
            </p:cNvSpPr>
            <p:nvPr/>
          </p:nvSpPr>
          <p:spPr bwMode="auto">
            <a:xfrm>
              <a:off x="3216" y="2784"/>
              <a:ext cx="1594" cy="640"/>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algn="ctr" eaLnBrk="1" hangingPunct="1">
                <a:spcBef>
                  <a:spcPct val="0"/>
                </a:spcBef>
                <a:buClrTx/>
                <a:buSzTx/>
                <a:buFontTx/>
                <a:buNone/>
              </a:pPr>
              <a:r>
                <a:rPr lang="en-US" altLang="en-US" sz="2000">
                  <a:solidFill>
                    <a:schemeClr val="tx2"/>
                  </a:solidFill>
                </a:rPr>
                <a:t>Deviation of observations from group mean</a:t>
              </a:r>
            </a:p>
          </p:txBody>
        </p:sp>
      </p:grpSp>
      <p:graphicFrame>
        <p:nvGraphicFramePr>
          <p:cNvPr id="228422" name="Object 70"/>
          <p:cNvGraphicFramePr>
            <a:graphicFrameLocks noChangeAspect="1"/>
          </p:cNvGraphicFramePr>
          <p:nvPr/>
        </p:nvGraphicFramePr>
        <p:xfrm>
          <a:off x="2955925" y="5611813"/>
          <a:ext cx="2849563" cy="698500"/>
        </p:xfrm>
        <a:graphic>
          <a:graphicData uri="http://schemas.openxmlformats.org/presentationml/2006/ole">
            <mc:AlternateContent xmlns:mc="http://schemas.openxmlformats.org/markup-compatibility/2006">
              <mc:Choice xmlns:v="urn:schemas-microsoft-com:vml" Requires="v">
                <p:oleObj spid="_x0000_s35859" name="Equation" r:id="rId8" imgW="1016000" imgH="266700" progId="Equation.DSMT4">
                  <p:embed/>
                </p:oleObj>
              </mc:Choice>
              <mc:Fallback>
                <p:oleObj name="Equation" r:id="rId8" imgW="1016000" imgH="266700" progId="Equation.DSMT4">
                  <p:embed/>
                  <p:pic>
                    <p:nvPicPr>
                      <p:cNvPr id="0" name="Object 7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55925" y="5611813"/>
                        <a:ext cx="2849563" cy="6985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8" name="Object 71"/>
          <p:cNvGraphicFramePr>
            <a:graphicFrameLocks noChangeAspect="1"/>
          </p:cNvGraphicFramePr>
          <p:nvPr/>
        </p:nvGraphicFramePr>
        <p:xfrm>
          <a:off x="4800600" y="1600200"/>
          <a:ext cx="1295400" cy="385763"/>
        </p:xfrm>
        <a:graphic>
          <a:graphicData uri="http://schemas.openxmlformats.org/presentationml/2006/ole">
            <mc:AlternateContent xmlns:mc="http://schemas.openxmlformats.org/markup-compatibility/2006">
              <mc:Choice xmlns:v="urn:schemas-microsoft-com:vml" Requires="v">
                <p:oleObj spid="_x0000_s35860" name="Equation" r:id="rId10" imgW="723586" imgH="215806" progId="Equation.3">
                  <p:embed/>
                </p:oleObj>
              </mc:Choice>
              <mc:Fallback>
                <p:oleObj name="Equation" r:id="rId10" imgW="723586" imgH="215806" progId="Equation.3">
                  <p:embed/>
                  <p:pic>
                    <p:nvPicPr>
                      <p:cNvPr id="0" name="Object 7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00600" y="1600200"/>
                        <a:ext cx="129540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28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en-US" sz="3600" smtClean="0"/>
              <a:t>Partitioning the variation</a:t>
            </a:r>
          </a:p>
        </p:txBody>
      </p:sp>
      <p:grpSp>
        <p:nvGrpSpPr>
          <p:cNvPr id="2" name="Group 35"/>
          <p:cNvGrpSpPr>
            <a:grpSpLocks/>
          </p:cNvGrpSpPr>
          <p:nvPr/>
        </p:nvGrpSpPr>
        <p:grpSpPr bwMode="auto">
          <a:xfrm>
            <a:off x="914400" y="3489325"/>
            <a:ext cx="7924800" cy="2622550"/>
            <a:chOff x="576" y="2198"/>
            <a:chExt cx="4992" cy="1652"/>
          </a:xfrm>
        </p:grpSpPr>
        <p:graphicFrame>
          <p:nvGraphicFramePr>
            <p:cNvPr id="36875" name="Object 6"/>
            <p:cNvGraphicFramePr>
              <a:graphicFrameLocks noChangeAspect="1"/>
            </p:cNvGraphicFramePr>
            <p:nvPr/>
          </p:nvGraphicFramePr>
          <p:xfrm>
            <a:off x="1056" y="2198"/>
            <a:ext cx="3552" cy="433"/>
          </p:xfrm>
          <a:graphic>
            <a:graphicData uri="http://schemas.openxmlformats.org/presentationml/2006/ole">
              <mc:AlternateContent xmlns:mc="http://schemas.openxmlformats.org/markup-compatibility/2006">
                <mc:Choice xmlns:v="urn:schemas-microsoft-com:vml" Requires="v">
                  <p:oleObj spid="_x0000_s36884" name="Equation" r:id="rId4" imgW="2628900" imgH="342900" progId="Equation.DSMT4">
                    <p:embed/>
                  </p:oleObj>
                </mc:Choice>
                <mc:Fallback>
                  <p:oleObj name="Equation" r:id="rId4" imgW="2628900" imgH="34290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 y="2198"/>
                          <a:ext cx="3552" cy="43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76" name="Text Box 17"/>
            <p:cNvSpPr txBox="1">
              <a:spLocks noChangeArrowheads="1"/>
            </p:cNvSpPr>
            <p:nvPr/>
          </p:nvSpPr>
          <p:spPr bwMode="auto">
            <a:xfrm>
              <a:off x="1056" y="2630"/>
              <a:ext cx="10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r>
                <a:rPr lang="en-US" altLang="en-US" sz="1800"/>
                <a:t>Total variation</a:t>
              </a:r>
            </a:p>
            <a:p>
              <a:pPr eaLnBrk="1" hangingPunct="1">
                <a:spcBef>
                  <a:spcPct val="0"/>
                </a:spcBef>
                <a:buClrTx/>
                <a:buSzTx/>
                <a:buFontTx/>
                <a:buNone/>
              </a:pPr>
              <a:r>
                <a:rPr lang="en-US" altLang="en-US" sz="1800"/>
                <a:t>(total SS)</a:t>
              </a:r>
            </a:p>
          </p:txBody>
        </p:sp>
        <p:sp>
          <p:nvSpPr>
            <p:cNvPr id="36877" name="Text Box 18"/>
            <p:cNvSpPr txBox="1">
              <a:spLocks noChangeArrowheads="1"/>
            </p:cNvSpPr>
            <p:nvPr/>
          </p:nvSpPr>
          <p:spPr bwMode="auto">
            <a:xfrm>
              <a:off x="2256" y="2630"/>
              <a:ext cx="1220"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r>
                <a:rPr lang="en-US" altLang="en-US" sz="1800"/>
                <a:t>Variation due to </a:t>
              </a:r>
            </a:p>
            <a:p>
              <a:pPr eaLnBrk="1" hangingPunct="1">
                <a:spcBef>
                  <a:spcPct val="0"/>
                </a:spcBef>
                <a:buClrTx/>
                <a:buSzTx/>
                <a:buFontTx/>
                <a:buNone/>
              </a:pPr>
              <a:r>
                <a:rPr lang="en-US" altLang="en-US" sz="1800"/>
                <a:t>random sampling</a:t>
              </a:r>
            </a:p>
            <a:p>
              <a:pPr eaLnBrk="1" hangingPunct="1">
                <a:spcBef>
                  <a:spcPct val="0"/>
                </a:spcBef>
                <a:buClrTx/>
                <a:buSzTx/>
                <a:buFontTx/>
                <a:buNone/>
              </a:pPr>
              <a:r>
                <a:rPr lang="en-US" altLang="en-US" sz="1800"/>
                <a:t>(within SS)</a:t>
              </a:r>
            </a:p>
          </p:txBody>
        </p:sp>
        <p:sp>
          <p:nvSpPr>
            <p:cNvPr id="36878" name="Text Box 19"/>
            <p:cNvSpPr txBox="1">
              <a:spLocks noChangeArrowheads="1"/>
            </p:cNvSpPr>
            <p:nvPr/>
          </p:nvSpPr>
          <p:spPr bwMode="auto">
            <a:xfrm>
              <a:off x="3648" y="2630"/>
              <a:ext cx="116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r>
                <a:rPr lang="en-US" altLang="en-US" sz="1800"/>
                <a:t>Variation due to </a:t>
              </a:r>
            </a:p>
            <a:p>
              <a:pPr eaLnBrk="1" hangingPunct="1">
                <a:spcBef>
                  <a:spcPct val="0"/>
                </a:spcBef>
                <a:buClrTx/>
                <a:buSzTx/>
                <a:buFontTx/>
                <a:buNone/>
              </a:pPr>
              <a:r>
                <a:rPr lang="en-US" altLang="en-US" sz="1800"/>
                <a:t>factor</a:t>
              </a:r>
            </a:p>
            <a:p>
              <a:pPr eaLnBrk="1" hangingPunct="1">
                <a:spcBef>
                  <a:spcPct val="0"/>
                </a:spcBef>
                <a:buClrTx/>
                <a:buSzTx/>
                <a:buFontTx/>
                <a:buNone/>
              </a:pPr>
              <a:r>
                <a:rPr lang="en-US" altLang="en-US" sz="1800"/>
                <a:t>(between SS)</a:t>
              </a:r>
            </a:p>
          </p:txBody>
        </p:sp>
        <p:sp>
          <p:nvSpPr>
            <p:cNvPr id="36879" name="Text Box 26"/>
            <p:cNvSpPr txBox="1">
              <a:spLocks noChangeArrowheads="1"/>
            </p:cNvSpPr>
            <p:nvPr/>
          </p:nvSpPr>
          <p:spPr bwMode="auto">
            <a:xfrm>
              <a:off x="576" y="3408"/>
              <a:ext cx="499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r>
                <a:rPr lang="en-US" altLang="en-US" sz="2000"/>
                <a:t>Total variation is the sum of Within-group variability and Between-group variability</a:t>
              </a:r>
            </a:p>
          </p:txBody>
        </p:sp>
      </p:grpSp>
      <p:grpSp>
        <p:nvGrpSpPr>
          <p:cNvPr id="36868" name="Group 28"/>
          <p:cNvGrpSpPr>
            <a:grpSpLocks/>
          </p:cNvGrpSpPr>
          <p:nvPr/>
        </p:nvGrpSpPr>
        <p:grpSpPr bwMode="auto">
          <a:xfrm>
            <a:off x="685800" y="1676400"/>
            <a:ext cx="8305800" cy="1371600"/>
            <a:chOff x="432" y="2640"/>
            <a:chExt cx="5232" cy="864"/>
          </a:xfrm>
        </p:grpSpPr>
        <p:graphicFrame>
          <p:nvGraphicFramePr>
            <p:cNvPr id="36869" name="Object 29"/>
            <p:cNvGraphicFramePr>
              <a:graphicFrameLocks noChangeAspect="1"/>
            </p:cNvGraphicFramePr>
            <p:nvPr/>
          </p:nvGraphicFramePr>
          <p:xfrm>
            <a:off x="1584" y="2640"/>
            <a:ext cx="2160" cy="348"/>
          </p:xfrm>
          <a:graphic>
            <a:graphicData uri="http://schemas.openxmlformats.org/presentationml/2006/ole">
              <mc:AlternateContent xmlns:mc="http://schemas.openxmlformats.org/markup-compatibility/2006">
                <mc:Choice xmlns:v="urn:schemas-microsoft-com:vml" Requires="v">
                  <p:oleObj spid="_x0000_s36885" name="Equation" r:id="rId6" imgW="1765300" imgH="304800" progId="Equation.DSMT4">
                    <p:embed/>
                  </p:oleObj>
                </mc:Choice>
                <mc:Fallback>
                  <p:oleObj name="Equation" r:id="rId6" imgW="1765300" imgH="304800" progId="Equation.DSMT4">
                    <p:embed/>
                    <p:pic>
                      <p:nvPicPr>
                        <p:cNvPr id="0" name="Object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4" y="2640"/>
                          <a:ext cx="2160" cy="348"/>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6870" name="Group 30"/>
            <p:cNvGrpSpPr>
              <a:grpSpLocks/>
            </p:cNvGrpSpPr>
            <p:nvPr/>
          </p:nvGrpSpPr>
          <p:grpSpPr bwMode="auto">
            <a:xfrm>
              <a:off x="432" y="3039"/>
              <a:ext cx="5232" cy="465"/>
              <a:chOff x="720" y="2856"/>
              <a:chExt cx="5232" cy="465"/>
            </a:xfrm>
          </p:grpSpPr>
          <p:graphicFrame>
            <p:nvGraphicFramePr>
              <p:cNvPr id="36871" name="Object 31"/>
              <p:cNvGraphicFramePr>
                <a:graphicFrameLocks noChangeAspect="1"/>
              </p:cNvGraphicFramePr>
              <p:nvPr/>
            </p:nvGraphicFramePr>
            <p:xfrm>
              <a:off x="720" y="2856"/>
              <a:ext cx="714" cy="259"/>
            </p:xfrm>
            <a:graphic>
              <a:graphicData uri="http://schemas.openxmlformats.org/presentationml/2006/ole">
                <mc:AlternateContent xmlns:mc="http://schemas.openxmlformats.org/markup-compatibility/2006">
                  <mc:Choice xmlns:v="urn:schemas-microsoft-com:vml" Requires="v">
                    <p:oleObj spid="_x0000_s36886" name="Equation" r:id="rId8" imgW="685800" imgH="266700" progId="Equation.DSMT4">
                      <p:embed/>
                    </p:oleObj>
                  </mc:Choice>
                  <mc:Fallback>
                    <p:oleObj name="Equation" r:id="rId8" imgW="685800" imgH="266700" progId="Equation.DSMT4">
                      <p:embed/>
                      <p:pic>
                        <p:nvPicPr>
                          <p:cNvPr id="0" name="Object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 y="2856"/>
                            <a:ext cx="714" cy="259"/>
                          </a:xfrm>
                          <a:prstGeom prst="rect">
                            <a:avLst/>
                          </a:prstGeom>
                          <a:noFill/>
                          <a:ln>
                            <a:noFill/>
                          </a:ln>
                          <a:effectLst/>
                          <a:extLst>
                            <a:ext uri="{909E8E84-426E-40DD-AFC4-6F175D3DCCD1}">
                              <a14:hiddenFill xmlns:a14="http://schemas.microsoft.com/office/drawing/2010/main">
                                <a:solidFill>
                                  <a:srgbClr val="FDE0B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72" name="Text Box 32"/>
              <p:cNvSpPr txBox="1">
                <a:spLocks noChangeArrowheads="1"/>
              </p:cNvSpPr>
              <p:nvPr/>
            </p:nvSpPr>
            <p:spPr bwMode="auto">
              <a:xfrm>
                <a:off x="1296" y="2856"/>
                <a:ext cx="45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r>
                  <a:rPr lang="en-US" altLang="en-US" sz="1800"/>
                  <a:t>Deviation of observations from group mean (within group variability) </a:t>
                </a:r>
              </a:p>
            </p:txBody>
          </p:sp>
          <p:sp>
            <p:nvSpPr>
              <p:cNvPr id="36873" name="Text Box 33"/>
              <p:cNvSpPr txBox="1">
                <a:spLocks noChangeArrowheads="1"/>
              </p:cNvSpPr>
              <p:nvPr/>
            </p:nvSpPr>
            <p:spPr bwMode="auto">
              <a:xfrm>
                <a:off x="1296" y="3072"/>
                <a:ext cx="46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Arial"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Arial" charset="0"/>
                  </a:defRPr>
                </a:lvl2pPr>
                <a:lvl3pPr marL="1143000" indent="-228600" eaLnBrk="0" hangingPunct="0">
                  <a:spcBef>
                    <a:spcPct val="20000"/>
                  </a:spcBef>
                  <a:buClr>
                    <a:schemeClr val="accent2"/>
                  </a:buClr>
                  <a:buSzPct val="50000"/>
                  <a:buFont typeface="Wingdings" pitchFamily="2" charset="2"/>
                  <a:buChar char="n"/>
                  <a:defRPr sz="2000">
                    <a:solidFill>
                      <a:schemeClr val="tx1"/>
                    </a:solidFill>
                    <a:latin typeface="Arial" charset="0"/>
                  </a:defRPr>
                </a:lvl3pPr>
                <a:lvl4pPr marL="1600200" indent="-228600" eaLnBrk="0" hangingPunct="0">
                  <a:spcBef>
                    <a:spcPct val="20000"/>
                  </a:spcBef>
                  <a:buClr>
                    <a:schemeClr val="folHlink"/>
                  </a:buClr>
                  <a:buSzPct val="55000"/>
                  <a:buFont typeface="Wingdings" pitchFamily="2" charset="2"/>
                  <a:buChar char="n"/>
                  <a:defRPr>
                    <a:solidFill>
                      <a:schemeClr val="tx1"/>
                    </a:solidFill>
                    <a:latin typeface="Arial" charset="0"/>
                  </a:defRPr>
                </a:lvl4pPr>
                <a:lvl5pPr marL="2057400" indent="-228600" eaLnBrk="0" hangingPunct="0">
                  <a:spcBef>
                    <a:spcPct val="20000"/>
                  </a:spcBef>
                  <a:buClr>
                    <a:srgbClr val="FD2B4E"/>
                  </a:buClr>
                  <a:buSzPct val="50000"/>
                  <a:buFont typeface="Wingdings" pitchFamily="2" charset="2"/>
                  <a:buChar char="n"/>
                  <a:defRPr>
                    <a:solidFill>
                      <a:schemeClr val="tx1"/>
                    </a:solidFill>
                    <a:latin typeface="Arial" charset="0"/>
                  </a:defRPr>
                </a:lvl5pPr>
                <a:lvl6pPr marL="25146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6pPr>
                <a:lvl7pPr marL="29718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7pPr>
                <a:lvl8pPr marL="34290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8pPr>
                <a:lvl9pPr marL="3886200" indent="-228600" eaLnBrk="0" fontAlgn="base" hangingPunct="0">
                  <a:spcBef>
                    <a:spcPct val="20000"/>
                  </a:spcBef>
                  <a:spcAft>
                    <a:spcPct val="0"/>
                  </a:spcAft>
                  <a:buClr>
                    <a:srgbClr val="FD2B4E"/>
                  </a:buClr>
                  <a:buSzPct val="50000"/>
                  <a:buFont typeface="Wingdings" pitchFamily="2" charset="2"/>
                  <a:buChar char="n"/>
                  <a:defRPr>
                    <a:solidFill>
                      <a:schemeClr val="tx1"/>
                    </a:solidFill>
                    <a:latin typeface="Arial" charset="0"/>
                  </a:defRPr>
                </a:lvl9pPr>
              </a:lstStyle>
              <a:p>
                <a:pPr eaLnBrk="1" hangingPunct="1">
                  <a:spcBef>
                    <a:spcPct val="0"/>
                  </a:spcBef>
                  <a:buClrTx/>
                  <a:buSzTx/>
                  <a:buFontTx/>
                  <a:buNone/>
                </a:pPr>
                <a:r>
                  <a:rPr lang="en-US" altLang="en-US" sz="1800"/>
                  <a:t>Deviation of observations from overall mean (between group variability) </a:t>
                </a:r>
              </a:p>
            </p:txBody>
          </p:sp>
          <p:graphicFrame>
            <p:nvGraphicFramePr>
              <p:cNvPr id="36874" name="Object 34"/>
              <p:cNvGraphicFramePr>
                <a:graphicFrameLocks noChangeAspect="1"/>
              </p:cNvGraphicFramePr>
              <p:nvPr/>
            </p:nvGraphicFramePr>
            <p:xfrm>
              <a:off x="768" y="3072"/>
              <a:ext cx="624" cy="249"/>
            </p:xfrm>
            <a:graphic>
              <a:graphicData uri="http://schemas.openxmlformats.org/presentationml/2006/ole">
                <mc:AlternateContent xmlns:mc="http://schemas.openxmlformats.org/markup-compatibility/2006">
                  <mc:Choice xmlns:v="urn:schemas-microsoft-com:vml" Requires="v">
                    <p:oleObj spid="_x0000_s36887" name="Equation" r:id="rId10" imgW="635000" imgH="254000" progId="Equation.DSMT4">
                      <p:embed/>
                    </p:oleObj>
                  </mc:Choice>
                  <mc:Fallback>
                    <p:oleObj name="Equation" r:id="rId10" imgW="635000" imgH="254000" progId="Equation.DSMT4">
                      <p:embed/>
                      <p:pic>
                        <p:nvPicPr>
                          <p:cNvPr id="0" name="Object 3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8" y="3072"/>
                            <a:ext cx="624"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nHall1">
  <a:themeElements>
    <a:clrScheme name="PrenHall1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PrenHall1">
      <a:majorFont>
        <a:latin typeface="Arial"/>
        <a:ea typeface=""/>
        <a:cs typeface=""/>
      </a:majorFont>
      <a:minorFont>
        <a:latin typeface="Arial"/>
        <a:ea typeface=""/>
        <a:cs typeface=""/>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renHall1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PrenHall1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PrenHall1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PrenHall1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PrenHall1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PrenHall1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PrenHall1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00000"/>
        </a:solidFill>
        <a:ln w="3175">
          <a:solidFill>
            <a:srgbClr val="C0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00000"/>
        </a:solidFill>
        <a:ln w="3175">
          <a:solidFill>
            <a:srgbClr val="C0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Designs\PrenHall1.pot</Template>
  <TotalTime>26305</TotalTime>
  <Pages>20</Pages>
  <Words>1280</Words>
  <Application>Microsoft Office PowerPoint</Application>
  <PresentationFormat>On-screen Show (4:3)</PresentationFormat>
  <Paragraphs>346</Paragraphs>
  <Slides>30</Slides>
  <Notes>30</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2</vt:i4>
      </vt:variant>
      <vt:variant>
        <vt:lpstr>Slide Titles</vt:lpstr>
      </vt:variant>
      <vt:variant>
        <vt:i4>30</vt:i4>
      </vt:variant>
    </vt:vector>
  </HeadingPairs>
  <TitlesOfParts>
    <vt:vector size="41" baseType="lpstr">
      <vt:lpstr>Arial</vt:lpstr>
      <vt:lpstr>Symbol</vt:lpstr>
      <vt:lpstr>Times New Roman</vt:lpstr>
      <vt:lpstr>MS PGothic</vt:lpstr>
      <vt:lpstr>Comic Sans MS</vt:lpstr>
      <vt:lpstr>Wingdings</vt:lpstr>
      <vt:lpstr>PrenHall1</vt:lpstr>
      <vt:lpstr>1_Default Design</vt:lpstr>
      <vt:lpstr>3_Default Design</vt:lpstr>
      <vt:lpstr>Equation</vt:lpstr>
      <vt:lpstr>VISIO</vt:lpstr>
      <vt:lpstr>PowerPoint Presentation</vt:lpstr>
      <vt:lpstr>PowerPoint Presentation</vt:lpstr>
      <vt:lpstr>Learning Objectives</vt:lpstr>
      <vt:lpstr>Hypotheses of One-Way ANOVA</vt:lpstr>
      <vt:lpstr>One-Factor ANOVA </vt:lpstr>
      <vt:lpstr>One-Factor ANOVA </vt:lpstr>
      <vt:lpstr>One-Way ANOVA: Model Assumptions</vt:lpstr>
      <vt:lpstr>Basic Idea  partitioning the variation</vt:lpstr>
      <vt:lpstr>Partitioning the variation</vt:lpstr>
      <vt:lpstr>Partitioning the variation</vt:lpstr>
      <vt:lpstr>Basic Idea of ANOVA</vt:lpstr>
      <vt:lpstr>Partition of Total Variation</vt:lpstr>
      <vt:lpstr>Total Sum of Squares</vt:lpstr>
      <vt:lpstr>Total Variation</vt:lpstr>
      <vt:lpstr>Between-Group Variation</vt:lpstr>
      <vt:lpstr>Within-Group Variation</vt:lpstr>
      <vt:lpstr>Obtaining the Mean Squares</vt:lpstr>
      <vt:lpstr>PowerPoint Presentation</vt:lpstr>
      <vt:lpstr>One-Way ANOVA F Test Statistic</vt:lpstr>
      <vt:lpstr>Interpreting One-Way ANOVA  F Statistic</vt:lpstr>
      <vt:lpstr>Example </vt:lpstr>
      <vt:lpstr>                 Example</vt:lpstr>
      <vt:lpstr>               Example</vt:lpstr>
      <vt:lpstr>Example</vt:lpstr>
      <vt:lpstr>Example</vt:lpstr>
      <vt:lpstr>Example</vt:lpstr>
      <vt:lpstr>Example</vt:lpstr>
      <vt:lpstr>Example</vt:lpstr>
      <vt:lpstr>PowerPoint Presentation</vt:lpstr>
      <vt:lpstr>PowerPoint Presentation</vt:lpstr>
    </vt:vector>
  </TitlesOfParts>
  <Company>University of San Diego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Business Statistics, 10/e</dc:title>
  <dc:subject>Chapter 11</dc:subject>
  <dc:creator>Dirk Yandell</dc:creator>
  <cp:lastModifiedBy>fenyo</cp:lastModifiedBy>
  <cp:revision>280</cp:revision>
  <cp:lastPrinted>1998-11-22T23:37:53Z</cp:lastPrinted>
  <dcterms:created xsi:type="dcterms:W3CDTF">2001-01-31T16:49:38Z</dcterms:created>
  <dcterms:modified xsi:type="dcterms:W3CDTF">2014-10-28T15:18:56Z</dcterms:modified>
</cp:coreProperties>
</file>